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413" r:id="rId4"/>
    <p:sldId id="414" r:id="rId5"/>
    <p:sldId id="404" r:id="rId6"/>
    <p:sldId id="386" r:id="rId7"/>
    <p:sldId id="342" r:id="rId8"/>
    <p:sldId id="407" r:id="rId9"/>
    <p:sldId id="406" r:id="rId10"/>
    <p:sldId id="355" r:id="rId11"/>
    <p:sldId id="373" r:id="rId12"/>
    <p:sldId id="374" r:id="rId13"/>
    <p:sldId id="376" r:id="rId14"/>
    <p:sldId id="377" r:id="rId15"/>
    <p:sldId id="403" r:id="rId16"/>
    <p:sldId id="378" r:id="rId17"/>
    <p:sldId id="415" r:id="rId18"/>
    <p:sldId id="379" r:id="rId19"/>
    <p:sldId id="382" r:id="rId20"/>
    <p:sldId id="383" r:id="rId21"/>
    <p:sldId id="417" r:id="rId22"/>
    <p:sldId id="416" r:id="rId23"/>
    <p:sldId id="418" r:id="rId24"/>
    <p:sldId id="409" r:id="rId25"/>
  </p:sldIdLst>
  <p:sldSz cx="9144000" cy="6858000" type="screen4x3"/>
  <p:notesSz cx="6864350" cy="999648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8" autoAdjust="0"/>
    <p:restoredTop sz="94660"/>
  </p:normalViewPr>
  <p:slideViewPr>
    <p:cSldViewPr>
      <p:cViewPr varScale="1">
        <p:scale>
          <a:sx n="117" d="100"/>
          <a:sy n="117" d="100"/>
        </p:scale>
        <p:origin x="-184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49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1" tIns="48171" rIns="96341" bIns="48171" numCol="1" anchor="t" anchorCtr="0" compatLnSpc="1">
            <a:prstTxWarp prst="textNoShape">
              <a:avLst/>
            </a:prstTxWarp>
          </a:bodyPr>
          <a:lstStyle>
            <a:lvl1pPr>
              <a:defRPr sz="1300"/>
            </a:lvl1pPr>
          </a:lstStyle>
          <a:p>
            <a:pPr>
              <a:defRPr/>
            </a:pPr>
            <a:endParaRPr lang="de-DE"/>
          </a:p>
        </p:txBody>
      </p:sp>
      <p:sp>
        <p:nvSpPr>
          <p:cNvPr id="81923" name="Rectangle 3"/>
          <p:cNvSpPr>
            <a:spLocks noGrp="1" noChangeArrowheads="1"/>
          </p:cNvSpPr>
          <p:nvPr>
            <p:ph type="dt" sz="quarter" idx="1"/>
          </p:nvPr>
        </p:nvSpPr>
        <p:spPr bwMode="auto">
          <a:xfrm>
            <a:off x="3887788" y="0"/>
            <a:ext cx="29749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1" tIns="48171" rIns="96341" bIns="48171" numCol="1" anchor="t" anchorCtr="0" compatLnSpc="1">
            <a:prstTxWarp prst="textNoShape">
              <a:avLst/>
            </a:prstTxWarp>
          </a:bodyPr>
          <a:lstStyle>
            <a:lvl1pPr algn="r">
              <a:defRPr sz="1300"/>
            </a:lvl1pPr>
          </a:lstStyle>
          <a:p>
            <a:pPr>
              <a:defRPr/>
            </a:pPr>
            <a:endParaRPr lang="de-DE"/>
          </a:p>
        </p:txBody>
      </p:sp>
      <p:sp>
        <p:nvSpPr>
          <p:cNvPr id="81924" name="Rectangle 4"/>
          <p:cNvSpPr>
            <a:spLocks noGrp="1" noChangeArrowheads="1"/>
          </p:cNvSpPr>
          <p:nvPr>
            <p:ph type="ftr" sz="quarter" idx="2"/>
          </p:nvPr>
        </p:nvSpPr>
        <p:spPr bwMode="auto">
          <a:xfrm>
            <a:off x="0" y="9494838"/>
            <a:ext cx="29749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1" tIns="48171" rIns="96341" bIns="48171" numCol="1" anchor="b" anchorCtr="0" compatLnSpc="1">
            <a:prstTxWarp prst="textNoShape">
              <a:avLst/>
            </a:prstTxWarp>
          </a:bodyPr>
          <a:lstStyle>
            <a:lvl1pPr>
              <a:defRPr sz="1300"/>
            </a:lvl1pPr>
          </a:lstStyle>
          <a:p>
            <a:pPr>
              <a:defRPr/>
            </a:pPr>
            <a:endParaRPr lang="de-DE"/>
          </a:p>
        </p:txBody>
      </p:sp>
      <p:sp>
        <p:nvSpPr>
          <p:cNvPr id="81925" name="Rectangle 5"/>
          <p:cNvSpPr>
            <a:spLocks noGrp="1" noChangeArrowheads="1"/>
          </p:cNvSpPr>
          <p:nvPr>
            <p:ph type="sldNum" sz="quarter" idx="3"/>
          </p:nvPr>
        </p:nvSpPr>
        <p:spPr bwMode="auto">
          <a:xfrm>
            <a:off x="3887788" y="9494838"/>
            <a:ext cx="29749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1" tIns="48171" rIns="96341" bIns="48171" numCol="1" anchor="b" anchorCtr="0" compatLnSpc="1">
            <a:prstTxWarp prst="textNoShape">
              <a:avLst/>
            </a:prstTxWarp>
          </a:bodyPr>
          <a:lstStyle>
            <a:lvl1pPr algn="r">
              <a:defRPr sz="1300"/>
            </a:lvl1pPr>
          </a:lstStyle>
          <a:p>
            <a:pPr>
              <a:defRPr/>
            </a:pPr>
            <a:fld id="{E574DBCD-90B6-4E52-A1D0-1D7748822211}" type="slidenum">
              <a:rPr lang="de-DE"/>
              <a:pPr>
                <a:defRPr/>
              </a:pPr>
              <a:t>‹Nr.›</a:t>
            </a:fld>
            <a:endParaRPr lang="de-DE"/>
          </a:p>
        </p:txBody>
      </p:sp>
    </p:spTree>
    <p:extLst>
      <p:ext uri="{BB962C8B-B14F-4D97-AF65-F5344CB8AC3E}">
        <p14:creationId xmlns:p14="http://schemas.microsoft.com/office/powerpoint/2010/main" val="873952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4975" cy="50006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7788" y="0"/>
            <a:ext cx="2974975" cy="500063"/>
          </a:xfrm>
          <a:prstGeom prst="rect">
            <a:avLst/>
          </a:prstGeom>
        </p:spPr>
        <p:txBody>
          <a:bodyPr vert="horz" lIns="91440" tIns="45720" rIns="91440" bIns="45720" rtlCol="0"/>
          <a:lstStyle>
            <a:lvl1pPr algn="r">
              <a:defRPr sz="1200"/>
            </a:lvl1pPr>
          </a:lstStyle>
          <a:p>
            <a:pPr>
              <a:defRPr/>
            </a:pPr>
            <a:fld id="{82C79AC5-15F6-43AC-B9AB-05CAAE50566C}" type="datetimeFigureOut">
              <a:rPr lang="de-DE"/>
              <a:pPr>
                <a:defRPr/>
              </a:pPr>
              <a:t>04.11.2016</a:t>
            </a:fld>
            <a:endParaRPr lang="de-DE"/>
          </a:p>
        </p:txBody>
      </p:sp>
      <p:sp>
        <p:nvSpPr>
          <p:cNvPr id="4" name="Folienbildplatzhalt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748213"/>
            <a:ext cx="5492750" cy="4498975"/>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94838"/>
            <a:ext cx="2974975" cy="500062"/>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7788" y="9494838"/>
            <a:ext cx="2974975" cy="500062"/>
          </a:xfrm>
          <a:prstGeom prst="rect">
            <a:avLst/>
          </a:prstGeom>
        </p:spPr>
        <p:txBody>
          <a:bodyPr vert="horz" lIns="91440" tIns="45720" rIns="91440" bIns="45720" rtlCol="0" anchor="b"/>
          <a:lstStyle>
            <a:lvl1pPr algn="r">
              <a:defRPr sz="1200"/>
            </a:lvl1pPr>
          </a:lstStyle>
          <a:p>
            <a:pPr>
              <a:defRPr/>
            </a:pPr>
            <a:fld id="{D0135251-FD9D-406B-A137-1F6B04A767D7}" type="slidenum">
              <a:rPr lang="de-DE"/>
              <a:pPr>
                <a:defRPr/>
              </a:pPr>
              <a:t>‹Nr.›</a:t>
            </a:fld>
            <a:endParaRPr lang="de-DE"/>
          </a:p>
        </p:txBody>
      </p:sp>
    </p:spTree>
    <p:extLst>
      <p:ext uri="{BB962C8B-B14F-4D97-AF65-F5344CB8AC3E}">
        <p14:creationId xmlns:p14="http://schemas.microsoft.com/office/powerpoint/2010/main" val="2056517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C853CE8-BEBF-4B5F-8533-749F2D2FF9D1}" type="slidenum">
              <a:rPr lang="de-DE"/>
              <a:pPr>
                <a:defRPr/>
              </a:pPr>
              <a:t>‹Nr.›</a:t>
            </a:fld>
            <a:endParaRPr lang="de-DE"/>
          </a:p>
        </p:txBody>
      </p:sp>
    </p:spTree>
    <p:extLst>
      <p:ext uri="{BB962C8B-B14F-4D97-AF65-F5344CB8AC3E}">
        <p14:creationId xmlns:p14="http://schemas.microsoft.com/office/powerpoint/2010/main" val="276699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79C8A97-F475-427A-A8B5-6299FD5F1158}" type="slidenum">
              <a:rPr lang="de-DE"/>
              <a:pPr>
                <a:defRPr/>
              </a:pPr>
              <a:t>‹Nr.›</a:t>
            </a:fld>
            <a:endParaRPr lang="de-DE"/>
          </a:p>
        </p:txBody>
      </p:sp>
    </p:spTree>
    <p:extLst>
      <p:ext uri="{BB962C8B-B14F-4D97-AF65-F5344CB8AC3E}">
        <p14:creationId xmlns:p14="http://schemas.microsoft.com/office/powerpoint/2010/main" val="387371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E009B00-1746-451A-B6E8-EAEF9F95F79B}" type="slidenum">
              <a:rPr lang="de-DE"/>
              <a:pPr>
                <a:defRPr/>
              </a:pPr>
              <a:t>‹Nr.›</a:t>
            </a:fld>
            <a:endParaRPr lang="de-DE"/>
          </a:p>
        </p:txBody>
      </p:sp>
    </p:spTree>
    <p:extLst>
      <p:ext uri="{BB962C8B-B14F-4D97-AF65-F5344CB8AC3E}">
        <p14:creationId xmlns:p14="http://schemas.microsoft.com/office/powerpoint/2010/main" val="343715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90FAF43-3EA8-4D55-AB98-F6496DCBF52C}" type="slidenum">
              <a:rPr lang="de-DE"/>
              <a:pPr>
                <a:defRPr/>
              </a:pPr>
              <a:t>‹Nr.›</a:t>
            </a:fld>
            <a:endParaRPr lang="de-DE"/>
          </a:p>
        </p:txBody>
      </p:sp>
    </p:spTree>
    <p:extLst>
      <p:ext uri="{BB962C8B-B14F-4D97-AF65-F5344CB8AC3E}">
        <p14:creationId xmlns:p14="http://schemas.microsoft.com/office/powerpoint/2010/main" val="303167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C6F91A1-C241-4A6D-B132-8B2F8A91EBF2}" type="slidenum">
              <a:rPr lang="de-DE"/>
              <a:pPr>
                <a:defRPr/>
              </a:pPr>
              <a:t>‹Nr.›</a:t>
            </a:fld>
            <a:endParaRPr lang="de-DE"/>
          </a:p>
        </p:txBody>
      </p:sp>
    </p:spTree>
    <p:extLst>
      <p:ext uri="{BB962C8B-B14F-4D97-AF65-F5344CB8AC3E}">
        <p14:creationId xmlns:p14="http://schemas.microsoft.com/office/powerpoint/2010/main" val="333384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33B026E-09BC-4F66-A26E-87C21FFAC257}" type="slidenum">
              <a:rPr lang="de-DE"/>
              <a:pPr>
                <a:defRPr/>
              </a:pPr>
              <a:t>‹Nr.›</a:t>
            </a:fld>
            <a:endParaRPr lang="de-DE"/>
          </a:p>
        </p:txBody>
      </p:sp>
    </p:spTree>
    <p:extLst>
      <p:ext uri="{BB962C8B-B14F-4D97-AF65-F5344CB8AC3E}">
        <p14:creationId xmlns:p14="http://schemas.microsoft.com/office/powerpoint/2010/main" val="302211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5E4A873D-E975-4B4C-9B74-E3DB2E07C270}" type="slidenum">
              <a:rPr lang="de-DE"/>
              <a:pPr>
                <a:defRPr/>
              </a:pPr>
              <a:t>‹Nr.›</a:t>
            </a:fld>
            <a:endParaRPr lang="de-DE"/>
          </a:p>
        </p:txBody>
      </p:sp>
    </p:spTree>
    <p:extLst>
      <p:ext uri="{BB962C8B-B14F-4D97-AF65-F5344CB8AC3E}">
        <p14:creationId xmlns:p14="http://schemas.microsoft.com/office/powerpoint/2010/main" val="253650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74DD6183-A77F-4420-A362-057EB1AE4A12}" type="slidenum">
              <a:rPr lang="de-DE"/>
              <a:pPr>
                <a:defRPr/>
              </a:pPr>
              <a:t>‹Nr.›</a:t>
            </a:fld>
            <a:endParaRPr lang="de-DE"/>
          </a:p>
        </p:txBody>
      </p:sp>
    </p:spTree>
    <p:extLst>
      <p:ext uri="{BB962C8B-B14F-4D97-AF65-F5344CB8AC3E}">
        <p14:creationId xmlns:p14="http://schemas.microsoft.com/office/powerpoint/2010/main" val="399235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2DEDDCEC-8FA7-49F7-9C78-62743EEA444C}" type="slidenum">
              <a:rPr lang="de-DE"/>
              <a:pPr>
                <a:defRPr/>
              </a:pPr>
              <a:t>‹Nr.›</a:t>
            </a:fld>
            <a:endParaRPr lang="de-DE"/>
          </a:p>
        </p:txBody>
      </p:sp>
    </p:spTree>
    <p:extLst>
      <p:ext uri="{BB962C8B-B14F-4D97-AF65-F5344CB8AC3E}">
        <p14:creationId xmlns:p14="http://schemas.microsoft.com/office/powerpoint/2010/main" val="295305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78D50AB-749E-4900-BDDF-6569CCB5895C}" type="slidenum">
              <a:rPr lang="de-DE"/>
              <a:pPr>
                <a:defRPr/>
              </a:pPr>
              <a:t>‹Nr.›</a:t>
            </a:fld>
            <a:endParaRPr lang="de-DE"/>
          </a:p>
        </p:txBody>
      </p:sp>
    </p:spTree>
    <p:extLst>
      <p:ext uri="{BB962C8B-B14F-4D97-AF65-F5344CB8AC3E}">
        <p14:creationId xmlns:p14="http://schemas.microsoft.com/office/powerpoint/2010/main" val="384221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BB5C16BA-0C5B-4699-9D64-43627A06F074}" type="slidenum">
              <a:rPr lang="de-DE"/>
              <a:pPr>
                <a:defRPr/>
              </a:pPr>
              <a:t>‹Nr.›</a:t>
            </a:fld>
            <a:endParaRPr lang="de-DE"/>
          </a:p>
        </p:txBody>
      </p:sp>
    </p:spTree>
    <p:extLst>
      <p:ext uri="{BB962C8B-B14F-4D97-AF65-F5344CB8AC3E}">
        <p14:creationId xmlns:p14="http://schemas.microsoft.com/office/powerpoint/2010/main" val="103915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480F143-5898-4299-9B1A-6E1D91B106FE}" type="slidenum">
              <a:rPr lang="de-DE"/>
              <a:pPr>
                <a:defRPr/>
              </a:pPr>
              <a:t>‹Nr.›</a:t>
            </a:fld>
            <a:endParaRPr lang="de-DE"/>
          </a:p>
        </p:txBody>
      </p:sp>
      <p:pic>
        <p:nvPicPr>
          <p:cNvPr id="1031" name="Picture 7" descr="risskante-s"/>
          <p:cNvPicPr>
            <a:picLocks noChangeAspect="1" noChangeArrowheads="1"/>
          </p:cNvPicPr>
          <p:nvPr userDrawn="1"/>
        </p:nvPicPr>
        <p:blipFill>
          <a:blip r:embed="rId13">
            <a:clrChange>
              <a:clrFrom>
                <a:srgbClr val="FFFFFF"/>
              </a:clrFrom>
              <a:clrTo>
                <a:srgbClr val="FFFFFF">
                  <a:alpha val="0"/>
                </a:srgbClr>
              </a:clrTo>
            </a:clrChange>
            <a:lum bright="-16000" contrast="58000"/>
            <a:extLst>
              <a:ext uri="{28A0092B-C50C-407E-A947-70E740481C1C}">
                <a14:useLocalDpi xmlns:a14="http://schemas.microsoft.com/office/drawing/2010/main" val="0"/>
              </a:ext>
            </a:extLst>
          </a:blip>
          <a:srcRect l="63934"/>
          <a:stretch>
            <a:fillRect/>
          </a:stretch>
        </p:blipFill>
        <p:spPr bwMode="auto">
          <a:xfrm>
            <a:off x="0" y="0"/>
            <a:ext cx="493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404664"/>
            <a:ext cx="7920806" cy="3196208"/>
          </a:xfrm>
        </p:spPr>
        <p:txBody>
          <a:bodyPr/>
          <a:lstStyle/>
          <a:p>
            <a:pPr eaLnBrk="1" hangingPunct="1"/>
            <a:r>
              <a:rPr lang="de-DE" altLang="de-DE" sz="3200" b="1" dirty="0" smtClean="0">
                <a:solidFill>
                  <a:srgbClr val="0070C0"/>
                </a:solidFill>
              </a:rPr>
              <a:t>Kritik und Alternativen zur Freigabe radioaktiver Stoffe beim AKW-Rückbau</a:t>
            </a:r>
            <a:br>
              <a:rPr lang="de-DE" altLang="de-DE" sz="3200" b="1" dirty="0" smtClean="0">
                <a:solidFill>
                  <a:srgbClr val="0070C0"/>
                </a:solidFill>
              </a:rPr>
            </a:br>
            <a:r>
              <a:rPr lang="de-DE" altLang="de-DE" sz="2000" b="1" dirty="0">
                <a:solidFill>
                  <a:srgbClr val="0070C0"/>
                </a:solidFill>
              </a:rPr>
              <a:t/>
            </a:r>
            <a:br>
              <a:rPr lang="de-DE" altLang="de-DE" sz="2000" b="1" dirty="0">
                <a:solidFill>
                  <a:srgbClr val="0070C0"/>
                </a:solidFill>
              </a:rPr>
            </a:br>
            <a:r>
              <a:rPr lang="de-DE" altLang="de-DE" sz="1800" b="1" dirty="0" smtClean="0">
                <a:solidFill>
                  <a:srgbClr val="0070C0"/>
                </a:solidFill>
              </a:rPr>
              <a:t>Kritik der Freigaberegelung</a:t>
            </a:r>
            <a:br>
              <a:rPr lang="de-DE" altLang="de-DE" sz="1800" b="1" dirty="0" smtClean="0">
                <a:solidFill>
                  <a:srgbClr val="0070C0"/>
                </a:solidFill>
              </a:rPr>
            </a:br>
            <a:r>
              <a:rPr lang="de-DE" altLang="de-DE" sz="1800" b="1" dirty="0" smtClean="0">
                <a:solidFill>
                  <a:srgbClr val="0070C0"/>
                </a:solidFill>
              </a:rPr>
              <a:t>Forderungen zum Strahlenschutzgesetz</a:t>
            </a:r>
            <a:br>
              <a:rPr lang="de-DE" altLang="de-DE" sz="1800" b="1" dirty="0" smtClean="0">
                <a:solidFill>
                  <a:srgbClr val="0070C0"/>
                </a:solidFill>
              </a:rPr>
            </a:br>
            <a:r>
              <a:rPr lang="de-DE" altLang="de-DE" sz="1800" b="1" dirty="0" smtClean="0">
                <a:solidFill>
                  <a:srgbClr val="0070C0"/>
                </a:solidFill>
              </a:rPr>
              <a:t>Anforderungen in Genehmigungsverfahren </a:t>
            </a:r>
            <a:br>
              <a:rPr lang="de-DE" altLang="de-DE" sz="1800" b="1" dirty="0" smtClean="0">
                <a:solidFill>
                  <a:srgbClr val="0070C0"/>
                </a:solidFill>
              </a:rPr>
            </a:br>
            <a:r>
              <a:rPr lang="de-DE" altLang="de-DE" sz="2000" b="1" dirty="0" smtClean="0">
                <a:solidFill>
                  <a:srgbClr val="0070C0"/>
                </a:solidFill>
              </a:rPr>
              <a:t/>
            </a:r>
            <a:br>
              <a:rPr lang="de-DE" altLang="de-DE" sz="2000" b="1" dirty="0" smtClean="0">
                <a:solidFill>
                  <a:srgbClr val="0070C0"/>
                </a:solidFill>
              </a:rPr>
            </a:br>
            <a:r>
              <a:rPr lang="de-DE" altLang="de-DE" sz="1800" b="1" dirty="0" smtClean="0">
                <a:solidFill>
                  <a:schemeClr val="tx1"/>
                </a:solidFill>
              </a:rPr>
              <a:t>Vortrag beim Fachgespräch </a:t>
            </a:r>
            <a:br>
              <a:rPr lang="de-DE" altLang="de-DE" sz="1800" b="1" dirty="0" smtClean="0">
                <a:solidFill>
                  <a:schemeClr val="tx1"/>
                </a:solidFill>
              </a:rPr>
            </a:br>
            <a:r>
              <a:rPr lang="de-DE" altLang="de-DE" sz="1800" b="1" dirty="0" smtClean="0">
                <a:solidFill>
                  <a:schemeClr val="tx1"/>
                </a:solidFill>
              </a:rPr>
              <a:t>„AKW-Rückbau – Mammutaufgabe und Konfliktherd“ </a:t>
            </a:r>
            <a:br>
              <a:rPr lang="de-DE" altLang="de-DE" sz="1800" b="1" dirty="0" smtClean="0">
                <a:solidFill>
                  <a:schemeClr val="tx1"/>
                </a:solidFill>
              </a:rPr>
            </a:br>
            <a:r>
              <a:rPr lang="de-DE" altLang="de-DE" sz="1800" b="1" dirty="0" smtClean="0">
                <a:solidFill>
                  <a:schemeClr val="tx1"/>
                </a:solidFill>
              </a:rPr>
              <a:t>von Bündnis 90 /Die Grünen 7. November 2016, Berlin </a:t>
            </a:r>
            <a:endParaRPr lang="de-DE" altLang="de-DE" sz="1800" dirty="0" smtClean="0">
              <a:solidFill>
                <a:schemeClr val="tx1"/>
              </a:solidFill>
            </a:endParaRPr>
          </a:p>
        </p:txBody>
      </p:sp>
      <p:sp>
        <p:nvSpPr>
          <p:cNvPr id="2051" name="Rectangle 3"/>
          <p:cNvSpPr>
            <a:spLocks noGrp="1" noChangeArrowheads="1"/>
          </p:cNvSpPr>
          <p:nvPr>
            <p:ph type="subTitle" idx="1"/>
          </p:nvPr>
        </p:nvSpPr>
        <p:spPr>
          <a:xfrm>
            <a:off x="1475656" y="3717032"/>
            <a:ext cx="6454551" cy="1683073"/>
          </a:xfrm>
        </p:spPr>
        <p:txBody>
          <a:bodyPr/>
          <a:lstStyle/>
          <a:p>
            <a:pPr eaLnBrk="1" hangingPunct="1"/>
            <a:r>
              <a:rPr lang="de-DE" altLang="de-DE" sz="2400" b="1" dirty="0" smtClean="0"/>
              <a:t>Dr. Werner Neumann </a:t>
            </a:r>
          </a:p>
          <a:p>
            <a:pPr eaLnBrk="1" hangingPunct="1"/>
            <a:r>
              <a:rPr lang="de-DE" altLang="de-DE" sz="2400" b="1" dirty="0" smtClean="0"/>
              <a:t> </a:t>
            </a:r>
            <a:r>
              <a:rPr lang="de-DE" altLang="de-DE" sz="1600" b="1" dirty="0" smtClean="0"/>
              <a:t>Sprecher des Bundesarbeitskreis Energie im</a:t>
            </a:r>
          </a:p>
          <a:p>
            <a:pPr eaLnBrk="1" hangingPunct="1"/>
            <a:r>
              <a:rPr lang="de-DE" altLang="de-DE" sz="1600" b="1" dirty="0" smtClean="0"/>
              <a:t>Wissenschaftlichen Beirat des BUND / </a:t>
            </a:r>
          </a:p>
          <a:p>
            <a:pPr eaLnBrk="1" hangingPunct="1"/>
            <a:r>
              <a:rPr lang="de-DE" altLang="de-DE" sz="1600" b="1" dirty="0" smtClean="0"/>
              <a:t>Mitglied in der BUND Atom- und </a:t>
            </a:r>
            <a:r>
              <a:rPr lang="de-DE" altLang="de-DE" sz="1600" b="1" dirty="0" smtClean="0"/>
              <a:t>Strahlenkommission BASK</a:t>
            </a:r>
            <a:endParaRPr lang="de-DE" altLang="de-DE" sz="1600" b="1" dirty="0" smtClean="0"/>
          </a:p>
          <a:p>
            <a:pPr eaLnBrk="1" hangingPunct="1"/>
            <a:endParaRPr lang="de-DE" altLang="de-DE" sz="2000" dirty="0" smtClean="0"/>
          </a:p>
        </p:txBody>
      </p:sp>
      <p:pic>
        <p:nvPicPr>
          <p:cNvPr id="2052" name="Picture 4" descr="risskante-s"/>
          <p:cNvPicPr>
            <a:picLocks noChangeAspect="1" noChangeArrowheads="1"/>
          </p:cNvPicPr>
          <p:nvPr/>
        </p:nvPicPr>
        <p:blipFill>
          <a:blip r:embed="rId2">
            <a:clrChange>
              <a:clrFrom>
                <a:srgbClr val="FFFFFF"/>
              </a:clrFrom>
              <a:clrTo>
                <a:srgbClr val="FFFFFF">
                  <a:alpha val="0"/>
                </a:srgbClr>
              </a:clrTo>
            </a:clrChange>
            <a:lum bright="-16000" contrast="58000"/>
            <a:extLst>
              <a:ext uri="{28A0092B-C50C-407E-A947-70E740481C1C}">
                <a14:useLocalDpi xmlns:a14="http://schemas.microsoft.com/office/drawing/2010/main" val="0"/>
              </a:ext>
            </a:extLst>
          </a:blip>
          <a:srcRect l="63934"/>
          <a:stretch>
            <a:fillRect/>
          </a:stretch>
        </p:blipFill>
        <p:spPr bwMode="auto">
          <a:xfrm>
            <a:off x="0" y="-242888"/>
            <a:ext cx="4937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54AD8EB-F5D7-4C69-8AC5-09148FBF63BC}" type="slidenum">
              <a:rPr lang="de-DE" altLang="de-DE" sz="1400" smtClean="0"/>
              <a:pPr eaLnBrk="1" hangingPunct="1">
                <a:spcBef>
                  <a:spcPct val="0"/>
                </a:spcBef>
                <a:buFontTx/>
                <a:buNone/>
              </a:pPr>
              <a:t>1</a:t>
            </a:fld>
            <a:endParaRPr lang="de-DE" altLang="de-DE" sz="1400" smtClean="0"/>
          </a:p>
        </p:txBody>
      </p:sp>
      <p:pic>
        <p:nvPicPr>
          <p:cNvPr id="2054"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5300663"/>
            <a:ext cx="27368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DE" altLang="de-DE" sz="2800" b="1" smtClean="0">
                <a:solidFill>
                  <a:srgbClr val="008000"/>
                </a:solidFill>
              </a:rPr>
              <a:t>Strahlenschutz Risikofaktor</a:t>
            </a:r>
          </a:p>
        </p:txBody>
      </p:sp>
      <p:sp>
        <p:nvSpPr>
          <p:cNvPr id="8195" name="Inhaltsplatzhalter 2"/>
          <p:cNvSpPr>
            <a:spLocks noGrp="1"/>
          </p:cNvSpPr>
          <p:nvPr>
            <p:ph idx="1"/>
          </p:nvPr>
        </p:nvSpPr>
        <p:spPr>
          <a:xfrm>
            <a:off x="468313" y="1196975"/>
            <a:ext cx="8494712" cy="4895850"/>
          </a:xfrm>
        </p:spPr>
        <p:txBody>
          <a:bodyPr/>
          <a:lstStyle/>
          <a:p>
            <a:pPr>
              <a:defRPr/>
            </a:pPr>
            <a:r>
              <a:rPr lang="de-DE" altLang="de-DE" sz="1800" dirty="0" smtClean="0"/>
              <a:t>Risikofaktor für Krebstote – über die Lebensdauer pro Sievert </a:t>
            </a:r>
          </a:p>
          <a:p>
            <a:pPr>
              <a:defRPr/>
            </a:pPr>
            <a:r>
              <a:rPr lang="de-DE" altLang="de-DE" sz="1800" dirty="0"/>
              <a:t>Bei Erstellung </a:t>
            </a:r>
            <a:r>
              <a:rPr lang="de-DE" altLang="de-DE" sz="1800" dirty="0" smtClean="0"/>
              <a:t>der Freigabekonzepte </a:t>
            </a:r>
            <a:r>
              <a:rPr lang="de-DE" altLang="de-DE" sz="1800" dirty="0"/>
              <a:t>(10 µ</a:t>
            </a:r>
            <a:r>
              <a:rPr lang="de-DE" altLang="de-DE" sz="1800" dirty="0" err="1"/>
              <a:t>Sv</a:t>
            </a:r>
            <a:r>
              <a:rPr lang="de-DE" altLang="de-DE" sz="1800" dirty="0"/>
              <a:t>/a) wurde </a:t>
            </a:r>
            <a:r>
              <a:rPr lang="de-DE" altLang="de-DE" sz="1800" dirty="0" smtClean="0"/>
              <a:t>Faktor </a:t>
            </a:r>
            <a:r>
              <a:rPr lang="de-DE" altLang="de-DE" sz="1800" b="1" dirty="0" smtClean="0"/>
              <a:t> 0,0125  </a:t>
            </a:r>
            <a:r>
              <a:rPr lang="de-DE" altLang="de-DE" sz="1800" dirty="0" smtClean="0"/>
              <a:t>Krebstote pro Sievert und Person (ICRP 26, 1977)</a:t>
            </a:r>
            <a:r>
              <a:rPr lang="de-DE" altLang="de-DE" sz="1800" dirty="0"/>
              <a:t> </a:t>
            </a:r>
            <a:r>
              <a:rPr lang="de-DE" altLang="de-DE" sz="1800" dirty="0" smtClean="0"/>
              <a:t>angesetzt, bei Akzeptanz von Risiko  </a:t>
            </a:r>
            <a:r>
              <a:rPr lang="de-DE" altLang="de-DE" sz="1800" b="1" dirty="0" smtClean="0"/>
              <a:t>1 : 10 Mio. </a:t>
            </a:r>
          </a:p>
          <a:p>
            <a:pPr>
              <a:defRPr/>
            </a:pPr>
            <a:r>
              <a:rPr lang="de-DE" altLang="de-DE" sz="1800" b="1" dirty="0" smtClean="0"/>
              <a:t>Risikofaktor wurde auf 0,050 </a:t>
            </a:r>
            <a:r>
              <a:rPr lang="de-DE" altLang="de-DE" sz="1800" dirty="0" smtClean="0"/>
              <a:t> </a:t>
            </a:r>
            <a:r>
              <a:rPr lang="de-DE" altLang="de-DE" sz="1800" dirty="0"/>
              <a:t>(1990) </a:t>
            </a:r>
            <a:r>
              <a:rPr lang="de-DE" altLang="de-DE" sz="1800" dirty="0" smtClean="0"/>
              <a:t>gesetzt, </a:t>
            </a:r>
            <a:r>
              <a:rPr lang="de-DE" altLang="de-DE" sz="1800" dirty="0" smtClean="0">
                <a:solidFill>
                  <a:srgbClr val="FF0000"/>
                </a:solidFill>
              </a:rPr>
              <a:t>aber ohne Korrektur der Dosisgrenzwerte</a:t>
            </a:r>
            <a:r>
              <a:rPr lang="de-DE" altLang="de-DE" sz="1800" dirty="0" smtClean="0"/>
              <a:t> (z.B. 1 </a:t>
            </a:r>
            <a:r>
              <a:rPr lang="de-DE" altLang="de-DE" sz="1800" dirty="0" err="1" smtClean="0"/>
              <a:t>mSv</a:t>
            </a:r>
            <a:r>
              <a:rPr lang="de-DE" altLang="de-DE" sz="1800" dirty="0" smtClean="0"/>
              <a:t> für  Bevölkerung) durch ICRP 60,1990</a:t>
            </a:r>
          </a:p>
          <a:p>
            <a:pPr>
              <a:defRPr/>
            </a:pPr>
            <a:r>
              <a:rPr lang="de-DE" altLang="de-DE" sz="1800" dirty="0" smtClean="0"/>
              <a:t>Demnach wäre eine Senkung des Grenzwertes auf 2,5 µ</a:t>
            </a:r>
            <a:r>
              <a:rPr lang="de-DE" altLang="de-DE" sz="1800" dirty="0" err="1" smtClean="0"/>
              <a:t>Sv</a:t>
            </a:r>
            <a:r>
              <a:rPr lang="de-DE" altLang="de-DE" sz="1800" dirty="0" smtClean="0"/>
              <a:t>/a erforderlich gewesen. </a:t>
            </a:r>
            <a:r>
              <a:rPr lang="de-DE" altLang="de-DE" sz="1800" b="1" dirty="0" smtClean="0">
                <a:solidFill>
                  <a:srgbClr val="FF0000"/>
                </a:solidFill>
              </a:rPr>
              <a:t>FAKTOR 4 </a:t>
            </a:r>
          </a:p>
          <a:p>
            <a:pPr>
              <a:defRPr/>
            </a:pPr>
            <a:r>
              <a:rPr lang="de-DE" altLang="de-DE" sz="1800" dirty="0" smtClean="0"/>
              <a:t>Weitere neuere Erkenntniss</a:t>
            </a:r>
            <a:r>
              <a:rPr lang="de-DE" altLang="de-DE" sz="1800" dirty="0"/>
              <a:t>e</a:t>
            </a:r>
            <a:r>
              <a:rPr lang="de-DE" altLang="de-DE" sz="1800" dirty="0" smtClean="0"/>
              <a:t> BEIR V (1990) : </a:t>
            </a:r>
            <a:r>
              <a:rPr lang="de-DE" altLang="de-DE" sz="1800" b="1" dirty="0" smtClean="0"/>
              <a:t>0,054 – 0,124 </a:t>
            </a:r>
            <a:r>
              <a:rPr lang="de-DE" altLang="de-DE" sz="1800" dirty="0" smtClean="0"/>
              <a:t>wurden nicht berücksichtigt. </a:t>
            </a:r>
          </a:p>
          <a:p>
            <a:pPr>
              <a:defRPr/>
            </a:pPr>
            <a:r>
              <a:rPr lang="de-DE" altLang="de-DE" sz="1800" dirty="0" smtClean="0"/>
              <a:t>IPPNW – Ulmer Expertenkreis (2014):  </a:t>
            </a:r>
            <a:r>
              <a:rPr lang="de-DE" altLang="de-DE" sz="1800" b="1" dirty="0" smtClean="0"/>
              <a:t>0,20 </a:t>
            </a:r>
          </a:p>
          <a:p>
            <a:pPr>
              <a:defRPr/>
            </a:pPr>
            <a:r>
              <a:rPr lang="de-DE" altLang="de-DE" sz="1800" dirty="0" smtClean="0"/>
              <a:t>Erforderliche Berücksichtigung   </a:t>
            </a:r>
            <a:r>
              <a:rPr lang="de-DE" altLang="de-DE" sz="1800" b="1" dirty="0" smtClean="0">
                <a:solidFill>
                  <a:srgbClr val="FF0000"/>
                </a:solidFill>
              </a:rPr>
              <a:t>FAKTOR  10- 16.</a:t>
            </a:r>
            <a:r>
              <a:rPr lang="de-DE" altLang="de-DE" sz="2200" b="1" dirty="0" smtClean="0">
                <a:solidFill>
                  <a:srgbClr val="FF0000"/>
                </a:solidFill>
              </a:rPr>
              <a:t/>
            </a:r>
            <a:br>
              <a:rPr lang="de-DE" altLang="de-DE" sz="2200" b="1" dirty="0" smtClean="0">
                <a:solidFill>
                  <a:srgbClr val="FF0000"/>
                </a:solidFill>
              </a:rPr>
            </a:br>
            <a:endParaRPr lang="de-DE" altLang="de-DE" sz="2200" b="1" dirty="0" smtClean="0">
              <a:solidFill>
                <a:srgbClr val="FF0000"/>
              </a:solidFill>
            </a:endParaRPr>
          </a:p>
          <a:p>
            <a:pPr>
              <a:defRPr/>
            </a:pPr>
            <a:r>
              <a:rPr lang="de-DE" altLang="de-DE" sz="1400" b="1" dirty="0" err="1" smtClean="0"/>
              <a:t>Ref</a:t>
            </a:r>
            <a:r>
              <a:rPr lang="de-DE" altLang="de-DE" sz="1400" b="1" dirty="0" smtClean="0"/>
              <a:t>. Prof. Wolfgang </a:t>
            </a:r>
            <a:r>
              <a:rPr lang="de-DE" altLang="de-DE" sz="1400" b="1" dirty="0" err="1" smtClean="0"/>
              <a:t>Köhnlein</a:t>
            </a:r>
            <a:r>
              <a:rPr lang="de-DE" altLang="de-DE" sz="1400" b="1" dirty="0" smtClean="0"/>
              <a:t>, Aktivitäten der ICRP, in Strahlengefahr für Mensch und Umwelt, Otto-Hug-Strahleninstitut, Nr. 21-22, 2000, Gesellschaft für Strahlenschutz</a:t>
            </a:r>
          </a:p>
          <a:p>
            <a:pPr>
              <a:defRPr/>
            </a:pPr>
            <a:endParaRPr lang="de-DE" altLang="de-DE" sz="2200" dirty="0" smtClean="0"/>
          </a:p>
          <a:p>
            <a:pPr marL="0" indent="0">
              <a:buFontTx/>
              <a:buNone/>
              <a:defRPr/>
            </a:pPr>
            <a:endParaRPr lang="de-DE" altLang="de-DE" sz="2200" dirty="0" smtClean="0"/>
          </a:p>
        </p:txBody>
      </p:sp>
      <p:sp>
        <p:nvSpPr>
          <p:cNvPr id="10244"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D1762B3-8099-4BD6-9CFA-A7AB2ADA55FD}" type="slidenum">
              <a:rPr lang="de-DE" altLang="de-DE" sz="1400" smtClean="0"/>
              <a:pPr eaLnBrk="1" hangingPunct="1">
                <a:spcBef>
                  <a:spcPct val="0"/>
                </a:spcBef>
                <a:buFontTx/>
                <a:buNone/>
              </a:pPr>
              <a:t>10</a:t>
            </a:fld>
            <a:endParaRPr lang="de-DE" altLang="de-DE"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altLang="de-DE" sz="2800" b="1" smtClean="0">
                <a:solidFill>
                  <a:srgbClr val="008000"/>
                </a:solidFill>
              </a:rPr>
              <a:t>Strahlenschutz Dosiseffektivitätsfaktor</a:t>
            </a:r>
          </a:p>
        </p:txBody>
      </p:sp>
      <p:sp>
        <p:nvSpPr>
          <p:cNvPr id="8195" name="Inhaltsplatzhalter 2"/>
          <p:cNvSpPr>
            <a:spLocks noGrp="1"/>
          </p:cNvSpPr>
          <p:nvPr>
            <p:ph idx="1"/>
          </p:nvPr>
        </p:nvSpPr>
        <p:spPr>
          <a:xfrm>
            <a:off x="468313" y="1341438"/>
            <a:ext cx="8280400" cy="4895850"/>
          </a:xfrm>
        </p:spPr>
        <p:txBody>
          <a:bodyPr/>
          <a:lstStyle/>
          <a:p>
            <a:pPr>
              <a:defRPr/>
            </a:pPr>
            <a:r>
              <a:rPr lang="de-DE" altLang="de-DE" sz="2000" dirty="0" smtClean="0"/>
              <a:t>Genauer: „Dosis- und Dosisleistungs- Effektivitätsfaktor“</a:t>
            </a:r>
          </a:p>
          <a:p>
            <a:pPr>
              <a:defRPr/>
            </a:pPr>
            <a:r>
              <a:rPr lang="de-DE" altLang="de-DE" sz="2000" dirty="0" smtClean="0"/>
              <a:t>DDREF = 2,0   als Reduktionsfaktor des Risikos </a:t>
            </a:r>
          </a:p>
          <a:p>
            <a:pPr>
              <a:defRPr/>
            </a:pPr>
            <a:r>
              <a:rPr lang="de-DE" altLang="de-DE" sz="2000" dirty="0" smtClean="0"/>
              <a:t>Soll berücksichtigen, dass Strahlenwirkung bei kleinen Dosen und kleinen Dosisleistungen geringer ist</a:t>
            </a:r>
          </a:p>
          <a:p>
            <a:pPr>
              <a:defRPr/>
            </a:pPr>
            <a:r>
              <a:rPr lang="de-DE" altLang="de-DE" sz="2000" dirty="0" smtClean="0"/>
              <a:t>„unterlinearer“ Risikoverlauf wurde unterstellt</a:t>
            </a:r>
          </a:p>
          <a:p>
            <a:pPr>
              <a:defRPr/>
            </a:pPr>
            <a:r>
              <a:rPr lang="de-DE" altLang="de-DE" sz="2000" dirty="0" smtClean="0"/>
              <a:t>Inzwischen zahlreiche Kritik an diesem Konzept</a:t>
            </a:r>
          </a:p>
          <a:p>
            <a:pPr>
              <a:defRPr/>
            </a:pPr>
            <a:r>
              <a:rPr lang="de-DE" altLang="de-DE" sz="2000" dirty="0" smtClean="0"/>
              <a:t>Bundesamt für Strahlenschutz (Grundsätze 2009*): Keine wissenschaftliche Grundlage mehr für DDREF. </a:t>
            </a:r>
            <a:br>
              <a:rPr lang="de-DE" altLang="de-DE" sz="2000" dirty="0" smtClean="0"/>
            </a:br>
            <a:r>
              <a:rPr lang="de-DE" altLang="de-DE" sz="2000" b="1" dirty="0" smtClean="0"/>
              <a:t>Der DDREF sollte nicht mehr angewendet werden.</a:t>
            </a:r>
          </a:p>
          <a:p>
            <a:pPr>
              <a:defRPr/>
            </a:pPr>
            <a:r>
              <a:rPr lang="de-DE" altLang="de-DE" sz="2000" dirty="0" smtClean="0"/>
              <a:t>Erforderliche Berücksichtigung  </a:t>
            </a:r>
            <a:r>
              <a:rPr lang="de-DE" altLang="de-DE" sz="2000" b="1" dirty="0" smtClean="0">
                <a:solidFill>
                  <a:srgbClr val="FF0000"/>
                </a:solidFill>
              </a:rPr>
              <a:t>FAKTOR  2 .</a:t>
            </a:r>
            <a:r>
              <a:rPr lang="de-DE" altLang="de-DE" sz="2200" b="1" dirty="0" smtClean="0">
                <a:solidFill>
                  <a:srgbClr val="FF0000"/>
                </a:solidFill>
              </a:rPr>
              <a:t/>
            </a:r>
            <a:br>
              <a:rPr lang="de-DE" altLang="de-DE" sz="2200" b="1" dirty="0" smtClean="0">
                <a:solidFill>
                  <a:srgbClr val="FF0000"/>
                </a:solidFill>
              </a:rPr>
            </a:br>
            <a:endParaRPr lang="de-DE" altLang="de-DE" sz="2200" b="1" dirty="0" smtClean="0">
              <a:solidFill>
                <a:srgbClr val="FF0000"/>
              </a:solidFill>
            </a:endParaRPr>
          </a:p>
          <a:p>
            <a:pPr>
              <a:defRPr/>
            </a:pPr>
            <a:r>
              <a:rPr lang="de-DE" altLang="de-DE" sz="1400" b="1" dirty="0" smtClean="0"/>
              <a:t>(*) </a:t>
            </a:r>
            <a:r>
              <a:rPr lang="de-DE" altLang="de-DE" sz="1400" b="1" dirty="0" err="1" smtClean="0"/>
              <a:t>Ref</a:t>
            </a:r>
            <a:r>
              <a:rPr lang="de-DE" altLang="de-DE" sz="1400" b="1" dirty="0" smtClean="0"/>
              <a:t>. Grundsätze für die weitere Entwicklung des Strahlenschutzes, Bundesamt für Strahlenschutz, 2009</a:t>
            </a:r>
          </a:p>
          <a:p>
            <a:pPr>
              <a:defRPr/>
            </a:pPr>
            <a:endParaRPr lang="de-DE" altLang="de-DE" sz="1900" dirty="0" smtClean="0"/>
          </a:p>
          <a:p>
            <a:pPr marL="0" indent="0">
              <a:buFontTx/>
              <a:buNone/>
              <a:defRPr/>
            </a:pPr>
            <a:endParaRPr lang="de-DE" altLang="de-DE" dirty="0" smtClean="0"/>
          </a:p>
        </p:txBody>
      </p:sp>
      <p:sp>
        <p:nvSpPr>
          <p:cNvPr id="11268"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7BBBDC8-9587-4C14-BC44-9E7D19B77E87}" type="slidenum">
              <a:rPr lang="de-DE" altLang="de-DE" sz="1400" smtClean="0"/>
              <a:pPr eaLnBrk="1" hangingPunct="1">
                <a:spcBef>
                  <a:spcPct val="0"/>
                </a:spcBef>
                <a:buFontTx/>
                <a:buNone/>
              </a:pPr>
              <a:t>11</a:t>
            </a:fld>
            <a:endParaRPr lang="de-DE" altLang="de-DE"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457200" y="274638"/>
            <a:ext cx="8219256" cy="922114"/>
          </a:xfrm>
        </p:spPr>
        <p:txBody>
          <a:bodyPr/>
          <a:lstStyle/>
          <a:p>
            <a:r>
              <a:rPr lang="de-DE" altLang="de-DE" sz="2800" b="1" dirty="0" smtClean="0">
                <a:solidFill>
                  <a:srgbClr val="008000"/>
                </a:solidFill>
              </a:rPr>
              <a:t>Dosisfaktoren – vom Becquerel zum Sievert</a:t>
            </a:r>
          </a:p>
        </p:txBody>
      </p:sp>
      <p:sp>
        <p:nvSpPr>
          <p:cNvPr id="8195" name="Inhaltsplatzhalter 2"/>
          <p:cNvSpPr>
            <a:spLocks noGrp="1"/>
          </p:cNvSpPr>
          <p:nvPr>
            <p:ph idx="1"/>
          </p:nvPr>
        </p:nvSpPr>
        <p:spPr>
          <a:xfrm>
            <a:off x="468313" y="1052513"/>
            <a:ext cx="8280400" cy="4895850"/>
          </a:xfrm>
        </p:spPr>
        <p:txBody>
          <a:bodyPr/>
          <a:lstStyle/>
          <a:p>
            <a:pPr>
              <a:defRPr/>
            </a:pPr>
            <a:r>
              <a:rPr lang="de-DE" altLang="de-DE" sz="1800" dirty="0" smtClean="0"/>
              <a:t>..bestimmen die Umrechnung von Aufnahme von Radio</a:t>
            </a:r>
            <a:r>
              <a:rPr lang="de-DE" altLang="de-DE" sz="1800" b="1" dirty="0" smtClean="0"/>
              <a:t>aktivität</a:t>
            </a:r>
            <a:r>
              <a:rPr lang="de-DE" altLang="de-DE" sz="1800" dirty="0" smtClean="0"/>
              <a:t> in Becquerel zur Strahlen</a:t>
            </a:r>
            <a:r>
              <a:rPr lang="de-DE" altLang="de-DE" sz="1800" b="1" dirty="0" smtClean="0"/>
              <a:t>dosis </a:t>
            </a:r>
            <a:r>
              <a:rPr lang="de-DE" altLang="de-DE" sz="1800" dirty="0" smtClean="0"/>
              <a:t>in Sievert</a:t>
            </a:r>
          </a:p>
          <a:p>
            <a:pPr>
              <a:defRPr/>
            </a:pPr>
            <a:r>
              <a:rPr lang="de-DE" altLang="de-DE" sz="1800" dirty="0" smtClean="0"/>
              <a:t>Becquerel = Zerfälle pro Sekunde, Aussendung Strahlung (</a:t>
            </a:r>
            <a:r>
              <a:rPr lang="el-GR" altLang="de-DE" sz="1800" dirty="0" smtClean="0"/>
              <a:t>α</a:t>
            </a:r>
            <a:r>
              <a:rPr lang="de-DE" altLang="de-DE" sz="1800" dirty="0" smtClean="0"/>
              <a:t> </a:t>
            </a:r>
            <a:r>
              <a:rPr lang="el-GR" altLang="de-DE" sz="1800" dirty="0" smtClean="0"/>
              <a:t>β</a:t>
            </a:r>
            <a:r>
              <a:rPr lang="de-DE" altLang="de-DE" sz="1800" dirty="0" smtClean="0"/>
              <a:t> </a:t>
            </a:r>
            <a:r>
              <a:rPr lang="el-GR" altLang="de-DE" sz="1800" dirty="0" smtClean="0"/>
              <a:t>γ</a:t>
            </a:r>
            <a:r>
              <a:rPr lang="de-DE" altLang="de-DE" sz="1800" dirty="0"/>
              <a:t> </a:t>
            </a:r>
            <a:r>
              <a:rPr lang="de-DE" altLang="de-DE" sz="1800" dirty="0" smtClean="0"/>
              <a:t>-	Strahlen), verschiedene Energie, Abgabe der Energie in Zelle (Energie pro Masse) </a:t>
            </a:r>
          </a:p>
          <a:p>
            <a:pPr>
              <a:defRPr/>
            </a:pPr>
            <a:r>
              <a:rPr lang="de-DE" altLang="de-DE" sz="1800" dirty="0" smtClean="0"/>
              <a:t>Zahlreiche</a:t>
            </a:r>
            <a:r>
              <a:rPr lang="de-DE" altLang="de-DE" sz="1800" dirty="0" smtClean="0">
                <a:solidFill>
                  <a:srgbClr val="FF0000"/>
                </a:solidFill>
              </a:rPr>
              <a:t> Modellansätze </a:t>
            </a:r>
            <a:r>
              <a:rPr lang="de-DE" altLang="de-DE" sz="1800" dirty="0" smtClean="0"/>
              <a:t>und Annahmen v.a. für Stoffwechsel, Speicherung und Ausscheidung von Aktivitäten.</a:t>
            </a:r>
          </a:p>
          <a:p>
            <a:pPr>
              <a:defRPr/>
            </a:pPr>
            <a:r>
              <a:rPr lang="de-DE" altLang="de-DE" sz="1800" dirty="0" smtClean="0"/>
              <a:t>Wirkung verschiedener Strahlungsarten </a:t>
            </a:r>
          </a:p>
          <a:p>
            <a:pPr>
              <a:defRPr/>
            </a:pPr>
            <a:r>
              <a:rPr lang="de-DE" altLang="de-DE" sz="1800" dirty="0" smtClean="0"/>
              <a:t>Unterschiede  Mann/Frau – Erwachsene/Kinder </a:t>
            </a:r>
          </a:p>
          <a:p>
            <a:pPr>
              <a:defRPr/>
            </a:pPr>
            <a:r>
              <a:rPr lang="de-DE" altLang="de-DE" sz="1800" dirty="0" smtClean="0"/>
              <a:t>Grundlage Richtlinie EURATOM 96/29 </a:t>
            </a:r>
          </a:p>
          <a:p>
            <a:pPr>
              <a:defRPr/>
            </a:pPr>
            <a:r>
              <a:rPr lang="de-DE" altLang="de-DE" sz="1800" dirty="0" smtClean="0"/>
              <a:t>Freigabewerte beruhen auf Faktoren für Erwachsene, und sind nicht ausreichend für (Klein-)Kinder </a:t>
            </a:r>
          </a:p>
          <a:p>
            <a:pPr>
              <a:defRPr/>
            </a:pPr>
            <a:r>
              <a:rPr lang="de-DE" altLang="de-DE" sz="1800" dirty="0" smtClean="0"/>
              <a:t>Erforderliche Berücksichtigung (mind.) </a:t>
            </a:r>
            <a:r>
              <a:rPr lang="de-DE" altLang="de-DE" sz="1800" b="1" dirty="0" smtClean="0">
                <a:solidFill>
                  <a:srgbClr val="FF0000"/>
                </a:solidFill>
              </a:rPr>
              <a:t>FAKTOR  2.</a:t>
            </a:r>
            <a:br>
              <a:rPr lang="de-DE" altLang="de-DE" sz="1800" b="1" dirty="0" smtClean="0">
                <a:solidFill>
                  <a:srgbClr val="FF0000"/>
                </a:solidFill>
              </a:rPr>
            </a:br>
            <a:r>
              <a:rPr lang="de-DE" altLang="de-DE" sz="1800" b="1" dirty="0" smtClean="0">
                <a:solidFill>
                  <a:srgbClr val="FF0000"/>
                </a:solidFill>
              </a:rPr>
              <a:t/>
            </a:r>
            <a:br>
              <a:rPr lang="de-DE" altLang="de-DE" sz="1800" b="1" dirty="0" smtClean="0">
                <a:solidFill>
                  <a:srgbClr val="FF0000"/>
                </a:solidFill>
              </a:rPr>
            </a:br>
            <a:r>
              <a:rPr lang="de-DE" altLang="de-DE" sz="1400" b="1" dirty="0" err="1" smtClean="0"/>
              <a:t>Ref</a:t>
            </a:r>
            <a:r>
              <a:rPr lang="de-DE" altLang="de-DE" sz="1400" b="1" dirty="0"/>
              <a:t>. Prof. </a:t>
            </a:r>
            <a:r>
              <a:rPr lang="de-DE" altLang="de-DE" sz="1400" b="1" dirty="0" smtClean="0"/>
              <a:t>Inge Schmitz-Feuerhake, Bewertung neuer Dosisfaktoren, in Strahlengefahr </a:t>
            </a:r>
            <a:r>
              <a:rPr lang="de-DE" altLang="de-DE" sz="1400" b="1" dirty="0"/>
              <a:t>für Mensch und Umwelt, Otto-Hug-Strahleninstitut, Nr. 21-22, 2000, Gesellschaft für Strahlenschutz</a:t>
            </a:r>
          </a:p>
          <a:p>
            <a:pPr>
              <a:defRPr/>
            </a:pPr>
            <a:endParaRPr lang="de-DE" altLang="de-DE" sz="1900" dirty="0" smtClean="0"/>
          </a:p>
          <a:p>
            <a:pPr marL="0" indent="0">
              <a:buFontTx/>
              <a:buNone/>
              <a:defRPr/>
            </a:pPr>
            <a:endParaRPr lang="de-DE" altLang="de-DE" dirty="0" smtClean="0"/>
          </a:p>
        </p:txBody>
      </p:sp>
      <p:sp>
        <p:nvSpPr>
          <p:cNvPr id="12292"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589470D-58D1-42C7-AF5E-522418D0D907}" type="slidenum">
              <a:rPr lang="de-DE" altLang="de-DE" sz="1400" smtClean="0"/>
              <a:pPr eaLnBrk="1" hangingPunct="1">
                <a:spcBef>
                  <a:spcPct val="0"/>
                </a:spcBef>
                <a:buFontTx/>
                <a:buNone/>
              </a:pPr>
              <a:t>12</a:t>
            </a:fld>
            <a:endParaRPr lang="de-DE" altLang="de-DE"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altLang="de-DE" sz="2800" b="1" smtClean="0">
                <a:solidFill>
                  <a:srgbClr val="008000"/>
                </a:solidFill>
              </a:rPr>
              <a:t>Transferfaktoren </a:t>
            </a:r>
          </a:p>
        </p:txBody>
      </p:sp>
      <p:sp>
        <p:nvSpPr>
          <p:cNvPr id="8195" name="Inhaltsplatzhalter 2"/>
          <p:cNvSpPr>
            <a:spLocks noGrp="1"/>
          </p:cNvSpPr>
          <p:nvPr>
            <p:ph idx="1"/>
          </p:nvPr>
        </p:nvSpPr>
        <p:spPr>
          <a:xfrm>
            <a:off x="468313" y="1341438"/>
            <a:ext cx="8280400" cy="4895850"/>
          </a:xfrm>
        </p:spPr>
        <p:txBody>
          <a:bodyPr/>
          <a:lstStyle/>
          <a:p>
            <a:pPr>
              <a:defRPr/>
            </a:pPr>
            <a:r>
              <a:rPr lang="de-DE" altLang="de-DE" sz="2000" dirty="0" smtClean="0"/>
              <a:t>Bestimmen Umrechnung von Aufnahme Aktivität bezogen auf verschiedene Transferpfade</a:t>
            </a:r>
          </a:p>
          <a:p>
            <a:pPr>
              <a:defRPr/>
            </a:pPr>
            <a:r>
              <a:rPr lang="de-DE" altLang="de-DE" sz="2000" dirty="0" smtClean="0"/>
              <a:t>Frage ob ausreichende Szenarien „abdeckend“ sind, um maximale Belastung sicher abzuschätzen</a:t>
            </a:r>
          </a:p>
          <a:p>
            <a:pPr>
              <a:defRPr/>
            </a:pPr>
            <a:r>
              <a:rPr lang="de-DE" altLang="de-DE" sz="2000" dirty="0" smtClean="0"/>
              <a:t>Frage, ob Pfade ausreichend sind</a:t>
            </a:r>
          </a:p>
          <a:p>
            <a:pPr>
              <a:defRPr/>
            </a:pPr>
            <a:r>
              <a:rPr lang="de-DE" altLang="de-DE" sz="2000" dirty="0" smtClean="0"/>
              <a:t>Hierbei wurden zahlreiche reduzierende Annahmen getroffen in den Studien der EU-Kommission sowie der Firma </a:t>
            </a:r>
            <a:r>
              <a:rPr lang="de-DE" altLang="de-DE" sz="2000" dirty="0" err="1" smtClean="0"/>
              <a:t>Brenk</a:t>
            </a:r>
            <a:r>
              <a:rPr lang="de-DE" altLang="de-DE" sz="2000" dirty="0" smtClean="0"/>
              <a:t>. </a:t>
            </a:r>
          </a:p>
          <a:p>
            <a:pPr>
              <a:defRPr/>
            </a:pPr>
            <a:r>
              <a:rPr lang="de-DE" altLang="de-DE" sz="2000" dirty="0" smtClean="0"/>
              <a:t>Willkürliche Anhebung von Grenzwerten </a:t>
            </a:r>
            <a:r>
              <a:rPr lang="de-DE" altLang="de-DE" sz="2000" dirty="0" smtClean="0">
                <a:solidFill>
                  <a:srgbClr val="0070C0"/>
                </a:solidFill>
              </a:rPr>
              <a:t>(weil diese über 1,0 </a:t>
            </a:r>
            <a:r>
              <a:rPr lang="de-DE" altLang="de-DE" sz="2000" dirty="0" err="1" smtClean="0">
                <a:solidFill>
                  <a:srgbClr val="0070C0"/>
                </a:solidFill>
              </a:rPr>
              <a:t>Bq</a:t>
            </a:r>
            <a:r>
              <a:rPr lang="de-DE" altLang="de-DE" sz="2000" dirty="0" smtClean="0">
                <a:solidFill>
                  <a:srgbClr val="0070C0"/>
                </a:solidFill>
              </a:rPr>
              <a:t>/g sein sollten!) </a:t>
            </a:r>
            <a:r>
              <a:rPr lang="de-DE" altLang="de-DE" sz="2000" dirty="0" smtClean="0"/>
              <a:t>um den Faktor 4-6  (siehe Bericht: </a:t>
            </a:r>
            <a:r>
              <a:rPr lang="de-DE" altLang="de-DE" sz="2000" dirty="0" err="1" smtClean="0"/>
              <a:t>radiation</a:t>
            </a:r>
            <a:r>
              <a:rPr lang="de-DE" altLang="de-DE" sz="2000" dirty="0" smtClean="0"/>
              <a:t> </a:t>
            </a:r>
            <a:r>
              <a:rPr lang="de-DE" altLang="de-DE" sz="2000" dirty="0" err="1" smtClean="0"/>
              <a:t>protection</a:t>
            </a:r>
            <a:r>
              <a:rPr lang="de-DE" altLang="de-DE" sz="2000" dirty="0" smtClean="0"/>
              <a:t> 89, EU, 1998), </a:t>
            </a:r>
          </a:p>
          <a:p>
            <a:pPr>
              <a:defRPr/>
            </a:pPr>
            <a:r>
              <a:rPr lang="de-DE" altLang="de-DE" sz="2000" dirty="0" smtClean="0"/>
              <a:t>Erforderliche Berücksichtigung </a:t>
            </a:r>
            <a:r>
              <a:rPr lang="de-DE" altLang="de-DE" sz="2000" b="1" dirty="0" smtClean="0">
                <a:solidFill>
                  <a:srgbClr val="FF0000"/>
                </a:solidFill>
              </a:rPr>
              <a:t>FAKTOR  5 .</a:t>
            </a:r>
            <a:r>
              <a:rPr lang="de-DE" altLang="de-DE" sz="2200" b="1" dirty="0" smtClean="0">
                <a:solidFill>
                  <a:srgbClr val="FF0000"/>
                </a:solidFill>
              </a:rPr>
              <a:t/>
            </a:r>
            <a:br>
              <a:rPr lang="de-DE" altLang="de-DE" sz="2200" b="1" dirty="0" smtClean="0">
                <a:solidFill>
                  <a:srgbClr val="FF0000"/>
                </a:solidFill>
              </a:rPr>
            </a:br>
            <a:endParaRPr lang="de-DE" altLang="de-DE" sz="2200" b="1" dirty="0" smtClean="0">
              <a:solidFill>
                <a:srgbClr val="FF0000"/>
              </a:solidFill>
            </a:endParaRPr>
          </a:p>
          <a:p>
            <a:pPr>
              <a:defRPr/>
            </a:pPr>
            <a:r>
              <a:rPr lang="de-DE" altLang="de-DE" sz="1400" b="1" dirty="0" err="1">
                <a:solidFill>
                  <a:srgbClr val="000000"/>
                </a:solidFill>
              </a:rPr>
              <a:t>Ref</a:t>
            </a:r>
            <a:r>
              <a:rPr lang="de-DE" altLang="de-DE" sz="1400" b="1" dirty="0">
                <a:solidFill>
                  <a:srgbClr val="000000"/>
                </a:solidFill>
              </a:rPr>
              <a:t>. </a:t>
            </a:r>
            <a:r>
              <a:rPr lang="de-DE" altLang="de-DE" sz="1400" b="1" dirty="0" smtClean="0">
                <a:solidFill>
                  <a:srgbClr val="000000"/>
                </a:solidFill>
              </a:rPr>
              <a:t>Studien im Auftrag der EU-Kommission, </a:t>
            </a:r>
            <a:r>
              <a:rPr lang="de-DE" altLang="de-DE" sz="1400" b="1" dirty="0" err="1" smtClean="0">
                <a:solidFill>
                  <a:srgbClr val="000000"/>
                </a:solidFill>
              </a:rPr>
              <a:t>Rad.Prot</a:t>
            </a:r>
            <a:r>
              <a:rPr lang="de-DE" altLang="de-DE" sz="1400" b="1" dirty="0" smtClean="0">
                <a:solidFill>
                  <a:srgbClr val="000000"/>
                </a:solidFill>
              </a:rPr>
              <a:t>. </a:t>
            </a:r>
            <a:r>
              <a:rPr lang="de-DE" altLang="de-DE" sz="1400" b="1" dirty="0" err="1">
                <a:solidFill>
                  <a:srgbClr val="000000"/>
                </a:solidFill>
              </a:rPr>
              <a:t>n</a:t>
            </a:r>
            <a:r>
              <a:rPr lang="de-DE" altLang="de-DE" sz="1400" b="1" dirty="0" err="1" smtClean="0">
                <a:solidFill>
                  <a:srgbClr val="000000"/>
                </a:solidFill>
              </a:rPr>
              <a:t>o</a:t>
            </a:r>
            <a:r>
              <a:rPr lang="de-DE" altLang="de-DE" sz="1400" b="1" dirty="0" smtClean="0">
                <a:solidFill>
                  <a:srgbClr val="000000"/>
                </a:solidFill>
              </a:rPr>
              <a:t>. 65 (1993) und </a:t>
            </a:r>
            <a:r>
              <a:rPr lang="de-DE" altLang="de-DE" sz="1400" b="1" dirty="0" err="1" smtClean="0">
                <a:solidFill>
                  <a:srgbClr val="000000"/>
                </a:solidFill>
              </a:rPr>
              <a:t>no</a:t>
            </a:r>
            <a:r>
              <a:rPr lang="de-DE" altLang="de-DE" sz="1400" b="1" dirty="0" smtClean="0">
                <a:solidFill>
                  <a:srgbClr val="000000"/>
                </a:solidFill>
              </a:rPr>
              <a:t>. 89 (1998) und Studien von Poschner, Schaller, Deckert, </a:t>
            </a:r>
            <a:r>
              <a:rPr lang="de-DE" altLang="de-DE" sz="1400" b="1" dirty="0" err="1" smtClean="0">
                <a:solidFill>
                  <a:srgbClr val="000000"/>
                </a:solidFill>
              </a:rPr>
              <a:t>Thierfeldt</a:t>
            </a:r>
            <a:r>
              <a:rPr lang="de-DE" altLang="de-DE" sz="1400" b="1" dirty="0" smtClean="0">
                <a:solidFill>
                  <a:srgbClr val="000000"/>
                </a:solidFill>
              </a:rPr>
              <a:t> (Fa. </a:t>
            </a:r>
            <a:r>
              <a:rPr lang="de-DE" altLang="de-DE" sz="1400" b="1" dirty="0" err="1" smtClean="0">
                <a:solidFill>
                  <a:srgbClr val="000000"/>
                </a:solidFill>
              </a:rPr>
              <a:t>Brenk</a:t>
            </a:r>
            <a:r>
              <a:rPr lang="de-DE" altLang="de-DE" sz="1400" b="1" dirty="0" smtClean="0">
                <a:solidFill>
                  <a:srgbClr val="000000"/>
                </a:solidFill>
              </a:rPr>
              <a:t>) (1995-1998)</a:t>
            </a:r>
            <a:endParaRPr lang="de-DE" altLang="de-DE" sz="1400" b="1" dirty="0">
              <a:solidFill>
                <a:srgbClr val="000000"/>
              </a:solidFill>
            </a:endParaRPr>
          </a:p>
          <a:p>
            <a:pPr>
              <a:defRPr/>
            </a:pPr>
            <a:endParaRPr lang="de-DE" altLang="de-DE" sz="1900" dirty="0" smtClean="0"/>
          </a:p>
          <a:p>
            <a:pPr marL="0" indent="0">
              <a:buFontTx/>
              <a:buNone/>
              <a:defRPr/>
            </a:pPr>
            <a:endParaRPr lang="de-DE" altLang="de-DE" dirty="0" smtClean="0"/>
          </a:p>
        </p:txBody>
      </p:sp>
      <p:sp>
        <p:nvSpPr>
          <p:cNvPr id="13316"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E926024-CA80-4864-9527-9EC4F500D846}" type="slidenum">
              <a:rPr lang="de-DE" altLang="de-DE" sz="1400" smtClean="0"/>
              <a:pPr eaLnBrk="1" hangingPunct="1">
                <a:spcBef>
                  <a:spcPct val="0"/>
                </a:spcBef>
                <a:buFontTx/>
                <a:buNone/>
              </a:pPr>
              <a:t>13</a:t>
            </a:fld>
            <a:endParaRPr lang="de-DE" altLang="de-DE"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sz="2800" b="1" smtClean="0">
                <a:solidFill>
                  <a:srgbClr val="008000"/>
                </a:solidFill>
              </a:rPr>
              <a:t>Rundungsfaktoren </a:t>
            </a:r>
          </a:p>
        </p:txBody>
      </p:sp>
      <p:sp>
        <p:nvSpPr>
          <p:cNvPr id="8195" name="Inhaltsplatzhalter 2"/>
          <p:cNvSpPr>
            <a:spLocks noGrp="1"/>
          </p:cNvSpPr>
          <p:nvPr>
            <p:ph idx="1"/>
          </p:nvPr>
        </p:nvSpPr>
        <p:spPr>
          <a:xfrm>
            <a:off x="468313" y="1341438"/>
            <a:ext cx="8280400" cy="4895850"/>
          </a:xfrm>
        </p:spPr>
        <p:txBody>
          <a:bodyPr/>
          <a:lstStyle/>
          <a:p>
            <a:pPr>
              <a:defRPr/>
            </a:pPr>
            <a:r>
              <a:rPr lang="de-DE" altLang="de-DE" sz="2000" dirty="0" smtClean="0"/>
              <a:t>„Rundung“ ist üblich auf Zahlen von 3, 10, 30, 300 usw.</a:t>
            </a:r>
          </a:p>
          <a:p>
            <a:pPr>
              <a:defRPr/>
            </a:pPr>
            <a:r>
              <a:rPr lang="de-DE" altLang="de-DE" sz="2000" dirty="0" smtClean="0"/>
              <a:t>Regelung wird v.a. für Aufrundung verwendet</a:t>
            </a:r>
          </a:p>
          <a:p>
            <a:pPr>
              <a:defRPr/>
            </a:pPr>
            <a:r>
              <a:rPr lang="de-DE" altLang="de-DE" sz="2000" dirty="0" smtClean="0"/>
              <a:t>Vgl. </a:t>
            </a:r>
            <a:r>
              <a:rPr lang="de-DE" altLang="de-DE" sz="2000" dirty="0" err="1" smtClean="0"/>
              <a:t>BfS</a:t>
            </a:r>
            <a:r>
              <a:rPr lang="de-DE" altLang="de-DE" sz="2000" dirty="0" smtClean="0"/>
              <a:t> - Schaller, Poschner Dosisfaktoren für die Freigabe:  „4 und 8 werden auf 10 gerundet“</a:t>
            </a:r>
          </a:p>
          <a:p>
            <a:pPr>
              <a:defRPr/>
            </a:pPr>
            <a:r>
              <a:rPr lang="de-DE" altLang="de-DE" sz="2000" dirty="0">
                <a:solidFill>
                  <a:srgbClr val="0070C0"/>
                </a:solidFill>
              </a:rPr>
              <a:t>„die empfohlenen Freigabewerte wurden zuletzt jeweils auf die nächste Größenordnung gerundet“</a:t>
            </a:r>
          </a:p>
          <a:p>
            <a:pPr>
              <a:defRPr/>
            </a:pPr>
            <a:r>
              <a:rPr lang="de-DE" altLang="de-DE" sz="2000" dirty="0" smtClean="0"/>
              <a:t>Erforderliche Berücksichtigung </a:t>
            </a:r>
            <a:r>
              <a:rPr lang="de-DE" altLang="de-DE" sz="2000" b="1" dirty="0" smtClean="0">
                <a:solidFill>
                  <a:srgbClr val="FF0000"/>
                </a:solidFill>
              </a:rPr>
              <a:t>FAKTOR  3.</a:t>
            </a:r>
            <a:r>
              <a:rPr lang="de-DE" altLang="de-DE" sz="2400" b="1" dirty="0" smtClean="0">
                <a:solidFill>
                  <a:srgbClr val="FF0000"/>
                </a:solidFill>
              </a:rPr>
              <a:t/>
            </a:r>
            <a:br>
              <a:rPr lang="de-DE" altLang="de-DE" sz="2400" b="1" dirty="0" smtClean="0">
                <a:solidFill>
                  <a:srgbClr val="FF0000"/>
                </a:solidFill>
              </a:rPr>
            </a:br>
            <a:endParaRPr lang="de-DE" altLang="de-DE" sz="2400" b="1" dirty="0" smtClean="0">
              <a:solidFill>
                <a:srgbClr val="FF0000"/>
              </a:solidFill>
            </a:endParaRPr>
          </a:p>
          <a:p>
            <a:pPr>
              <a:defRPr/>
            </a:pPr>
            <a:r>
              <a:rPr lang="de-DE" altLang="de-DE" sz="1600" b="1" dirty="0" err="1" smtClean="0">
                <a:solidFill>
                  <a:srgbClr val="000000"/>
                </a:solidFill>
              </a:rPr>
              <a:t>Ref</a:t>
            </a:r>
            <a:r>
              <a:rPr lang="de-DE" altLang="de-DE" sz="1600" b="1" dirty="0" smtClean="0">
                <a:solidFill>
                  <a:srgbClr val="000000"/>
                </a:solidFill>
              </a:rPr>
              <a:t>: Schaller, Poschner, Herleitung von Dosiskonversionsfaktoren für die Freigabe von Abfällen mit geringfügiger Radioaktivität, </a:t>
            </a:r>
            <a:r>
              <a:rPr lang="de-DE" altLang="de-DE" sz="1600" b="1" dirty="0" err="1" smtClean="0">
                <a:solidFill>
                  <a:srgbClr val="000000"/>
                </a:solidFill>
              </a:rPr>
              <a:t>BfS</a:t>
            </a:r>
            <a:r>
              <a:rPr lang="de-DE" altLang="de-DE" sz="1600" b="1" dirty="0" smtClean="0">
                <a:solidFill>
                  <a:srgbClr val="000000"/>
                </a:solidFill>
              </a:rPr>
              <a:t>, ISH, 189/99, Neuherberg 1999</a:t>
            </a:r>
            <a:endParaRPr lang="de-DE" altLang="de-DE" sz="1600" b="1" dirty="0">
              <a:solidFill>
                <a:srgbClr val="000000"/>
              </a:solidFill>
            </a:endParaRPr>
          </a:p>
          <a:p>
            <a:pPr>
              <a:defRPr/>
            </a:pPr>
            <a:endParaRPr lang="de-DE" altLang="de-DE" sz="2400" b="1" dirty="0" smtClean="0">
              <a:solidFill>
                <a:srgbClr val="FF0000"/>
              </a:solidFill>
            </a:endParaRPr>
          </a:p>
          <a:p>
            <a:pPr>
              <a:defRPr/>
            </a:pPr>
            <a:endParaRPr lang="de-DE" altLang="de-DE" sz="1900" dirty="0" smtClean="0"/>
          </a:p>
          <a:p>
            <a:pPr marL="0" indent="0">
              <a:buFontTx/>
              <a:buNone/>
              <a:defRPr/>
            </a:pPr>
            <a:endParaRPr lang="de-DE" altLang="de-DE" dirty="0" smtClean="0"/>
          </a:p>
        </p:txBody>
      </p:sp>
      <p:sp>
        <p:nvSpPr>
          <p:cNvPr id="14340"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4880CED-4F7C-4C29-AB55-AB08B3B147F3}" type="slidenum">
              <a:rPr lang="de-DE" altLang="de-DE" sz="1400" smtClean="0"/>
              <a:pPr eaLnBrk="1" hangingPunct="1">
                <a:spcBef>
                  <a:spcPct val="0"/>
                </a:spcBef>
                <a:buFontTx/>
                <a:buNone/>
              </a:pPr>
              <a:t>14</a:t>
            </a:fld>
            <a:endParaRPr lang="de-DE" altLang="de-DE"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altLang="de-DE" sz="2800" b="1" smtClean="0">
                <a:solidFill>
                  <a:srgbClr val="008000"/>
                </a:solidFill>
              </a:rPr>
              <a:t>Modellannahmen nicht konservativ</a:t>
            </a:r>
          </a:p>
        </p:txBody>
      </p:sp>
      <p:sp>
        <p:nvSpPr>
          <p:cNvPr id="15363" name="Inhaltsplatzhalter 2"/>
          <p:cNvSpPr>
            <a:spLocks noGrp="1"/>
          </p:cNvSpPr>
          <p:nvPr>
            <p:ph idx="1"/>
          </p:nvPr>
        </p:nvSpPr>
        <p:spPr>
          <a:xfrm>
            <a:off x="467544" y="1196752"/>
            <a:ext cx="8424936" cy="5184576"/>
          </a:xfrm>
        </p:spPr>
        <p:txBody>
          <a:bodyPr/>
          <a:lstStyle/>
          <a:p>
            <a:r>
              <a:rPr lang="de-DE" altLang="de-DE" sz="2000" dirty="0" smtClean="0"/>
              <a:t>„</a:t>
            </a:r>
            <a:r>
              <a:rPr lang="de-DE" altLang="de-DE" sz="1800" dirty="0" smtClean="0"/>
              <a:t>Modell unterstellt 100 t/Jahr auf einer Deponie mit 40.000 t /Jahr“ </a:t>
            </a:r>
          </a:p>
          <a:p>
            <a:r>
              <a:rPr lang="de-DE" altLang="de-DE" sz="1800" dirty="0" smtClean="0"/>
              <a:t>„das Modell unterstellt ein Aufkommen brennbarer Abfälle von 100 t/a, die in einer Müllverbrennungsanlage verbrannt werden“ </a:t>
            </a:r>
          </a:p>
          <a:p>
            <a:r>
              <a:rPr lang="de-DE" altLang="de-DE" sz="1800" dirty="0" smtClean="0"/>
              <a:t>„Eine der Bedingungen für die Herleitung der Richtwerte ist eine Beschränkung der auf einer Deponie aufgebrachten oder in einer Verbrennungsanlage verbrannten Mengen an radioaktiven Abfällen, von je 100 Mg pro Jahr. … </a:t>
            </a:r>
            <a:r>
              <a:rPr lang="de-DE" altLang="de-DE" sz="1600" dirty="0">
                <a:solidFill>
                  <a:srgbClr val="FF0000"/>
                </a:solidFill>
              </a:rPr>
              <a:t>Diese Richtwerte sind nicht anwendbar, bei der Deponierung großer Mengen an kontaminiertem Bauschutt, </a:t>
            </a:r>
            <a:r>
              <a:rPr lang="de-DE" altLang="de-DE" sz="1600" dirty="0" smtClean="0">
                <a:solidFill>
                  <a:srgbClr val="FF0000"/>
                </a:solidFill>
              </a:rPr>
              <a:t>der beim Abriss einer kerntechnischen Anlage in einer Größenordnung von 10.000 Mg anfällt, hier sind die den Richtwerten zugrundeliegenden Rahmenbedingungen nicht erfüllt“</a:t>
            </a:r>
          </a:p>
          <a:p>
            <a:r>
              <a:rPr lang="de-DE" altLang="de-DE" sz="1400" dirty="0" smtClean="0"/>
              <a:t>(Schaller, Poschner, </a:t>
            </a:r>
            <a:r>
              <a:rPr lang="de-DE" altLang="de-DE" sz="1400" dirty="0" err="1" smtClean="0"/>
              <a:t>BfS</a:t>
            </a:r>
            <a:r>
              <a:rPr lang="de-DE" altLang="de-DE" sz="1400" dirty="0" smtClean="0"/>
              <a:t>, Abgabe radioaktiver Abfälle als konventionelle Abfälle und Freigabekriterien, in: Fachverband für Strahlenschutz, FS 95 77 T, Entsorgung Band I, Fachtagung Wolfenbüttel, 1995)</a:t>
            </a:r>
          </a:p>
          <a:p>
            <a:r>
              <a:rPr lang="de-DE" altLang="de-DE" sz="1800" dirty="0" smtClean="0"/>
              <a:t>Annahme von DREI Trupps von Arbeitern bei größeren Mengen – Verteilung der Strahlendosis auf mehrere Personen unterstellt. (Strahlenschutzkommission 2006)</a:t>
            </a:r>
          </a:p>
          <a:p>
            <a:r>
              <a:rPr lang="de-DE" altLang="de-DE" sz="1800" dirty="0" smtClean="0"/>
              <a:t>Allein die größeren Mengen und Unklarheiten über Deponien würden eine Vollrevision des 10 </a:t>
            </a:r>
            <a:r>
              <a:rPr lang="de-DE" altLang="de-DE" sz="1800" dirty="0" err="1" smtClean="0"/>
              <a:t>uSv</a:t>
            </a:r>
            <a:r>
              <a:rPr lang="de-DE" altLang="de-DE" sz="1800" dirty="0" smtClean="0"/>
              <a:t>-Konzeptes </a:t>
            </a:r>
            <a:r>
              <a:rPr lang="de-DE" altLang="de-DE" sz="1800" u="sng" dirty="0" smtClean="0"/>
              <a:t>innerhalb (!) seiner eigenen Logik </a:t>
            </a:r>
            <a:r>
              <a:rPr lang="de-DE" altLang="de-DE" sz="1800" dirty="0" smtClean="0"/>
              <a:t>erfordern.</a:t>
            </a:r>
          </a:p>
          <a:p>
            <a:endParaRPr lang="de-DE" altLang="de-DE" sz="2000" dirty="0" smtClean="0"/>
          </a:p>
        </p:txBody>
      </p:sp>
      <p:sp>
        <p:nvSpPr>
          <p:cNvPr id="15364" name="Foliennummernplatzhalt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07A9FBD-5C4F-4E48-AB4C-75105B3509FF}" type="slidenum">
              <a:rPr lang="de-DE" altLang="de-DE" sz="1400" smtClean="0"/>
              <a:pPr eaLnBrk="1" hangingPunct="1">
                <a:spcBef>
                  <a:spcPct val="0"/>
                </a:spcBef>
                <a:buFontTx/>
                <a:buNone/>
              </a:pPr>
              <a:t>15</a:t>
            </a:fld>
            <a:endParaRPr lang="de-DE" altLang="de-DE" sz="1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468313" y="188913"/>
            <a:ext cx="8207375" cy="936625"/>
          </a:xfrm>
        </p:spPr>
        <p:txBody>
          <a:bodyPr/>
          <a:lstStyle/>
          <a:p>
            <a:r>
              <a:rPr lang="de-DE" altLang="de-DE" sz="2800" b="1" smtClean="0">
                <a:solidFill>
                  <a:srgbClr val="008000"/>
                </a:solidFill>
              </a:rPr>
              <a:t>Mengenannahmen </a:t>
            </a:r>
            <a:r>
              <a:rPr lang="de-DE" altLang="de-DE" sz="3200" b="1" smtClean="0">
                <a:solidFill>
                  <a:srgbClr val="008000"/>
                </a:solidFill>
              </a:rPr>
              <a:t> </a:t>
            </a:r>
          </a:p>
        </p:txBody>
      </p:sp>
      <p:sp>
        <p:nvSpPr>
          <p:cNvPr id="8195" name="Inhaltsplatzhalter 2"/>
          <p:cNvSpPr>
            <a:spLocks noGrp="1"/>
          </p:cNvSpPr>
          <p:nvPr>
            <p:ph idx="1"/>
          </p:nvPr>
        </p:nvSpPr>
        <p:spPr>
          <a:xfrm>
            <a:off x="539750" y="981075"/>
            <a:ext cx="8353425" cy="5761038"/>
          </a:xfrm>
        </p:spPr>
        <p:txBody>
          <a:bodyPr/>
          <a:lstStyle/>
          <a:p>
            <a:pPr>
              <a:defRPr/>
            </a:pPr>
            <a:r>
              <a:rPr lang="de-DE" altLang="de-DE" sz="1600" dirty="0" smtClean="0"/>
              <a:t>Grundlage für Mengenansätze, v.a. bei Metallen (Einschmelzen von Druckbehälter usw.) aufgrund Studie RP 89 </a:t>
            </a:r>
            <a:r>
              <a:rPr lang="de-DE" altLang="de-DE" sz="1600" dirty="0" err="1" smtClean="0"/>
              <a:t>Euratom</a:t>
            </a:r>
            <a:r>
              <a:rPr lang="de-DE" altLang="de-DE" sz="1600" dirty="0" smtClean="0"/>
              <a:t> – 10.000 </a:t>
            </a:r>
            <a:r>
              <a:rPr lang="de-DE" altLang="de-DE" sz="1600" dirty="0" err="1" smtClean="0"/>
              <a:t>to</a:t>
            </a:r>
            <a:r>
              <a:rPr lang="de-DE" altLang="de-DE" sz="1600" dirty="0" smtClean="0"/>
              <a:t> /Jahr in ganzer damaliger EU </a:t>
            </a:r>
          </a:p>
          <a:p>
            <a:pPr>
              <a:defRPr/>
            </a:pPr>
            <a:r>
              <a:rPr lang="de-DE" altLang="de-DE" sz="1600" dirty="0" smtClean="0"/>
              <a:t>Inzwischen eher Mengen von 50.000-100.000 </a:t>
            </a:r>
            <a:r>
              <a:rPr lang="de-DE" altLang="de-DE" sz="1600" dirty="0" err="1" smtClean="0"/>
              <a:t>to</a:t>
            </a:r>
            <a:r>
              <a:rPr lang="de-DE" altLang="de-DE" sz="1600" dirty="0" smtClean="0"/>
              <a:t>/a in gesamter </a:t>
            </a:r>
            <a:r>
              <a:rPr lang="de-DE" altLang="de-DE" sz="1600" dirty="0" err="1" smtClean="0"/>
              <a:t>erweiterer</a:t>
            </a:r>
            <a:r>
              <a:rPr lang="de-DE" altLang="de-DE" sz="1600" dirty="0" smtClean="0"/>
              <a:t> EU</a:t>
            </a:r>
          </a:p>
          <a:p>
            <a:pPr>
              <a:defRPr/>
            </a:pPr>
            <a:r>
              <a:rPr lang="de-DE" altLang="de-DE" sz="1600" dirty="0" smtClean="0"/>
              <a:t>Aktuell: Abriss geplant von Urananreicherungsanlage </a:t>
            </a:r>
            <a:r>
              <a:rPr lang="de-DE" altLang="de-DE" sz="1600" dirty="0" err="1" smtClean="0"/>
              <a:t>Pierrelatte</a:t>
            </a:r>
            <a:r>
              <a:rPr lang="de-DE" altLang="de-DE" sz="1600" dirty="0" smtClean="0"/>
              <a:t>, mit  150.000 </a:t>
            </a:r>
            <a:r>
              <a:rPr lang="de-DE" altLang="de-DE" sz="1600" dirty="0" err="1" smtClean="0"/>
              <a:t>to</a:t>
            </a:r>
            <a:r>
              <a:rPr lang="de-DE" altLang="de-DE" sz="1600" dirty="0" smtClean="0"/>
              <a:t> Metallen (15 * Eiffelturm).  CRIIRAD berichtet: Gewerkschaft CGT-FO fordert Schmelzanlage fürs „Recycling“.</a:t>
            </a:r>
          </a:p>
          <a:p>
            <a:pPr>
              <a:defRPr/>
            </a:pPr>
            <a:r>
              <a:rPr lang="de-DE" altLang="de-DE" sz="1600" dirty="0" smtClean="0"/>
              <a:t>Problem der Unterstellung der Verteilung auf viele Deponien – wird sich aber auf wenige konzentrieren, Kritischer Hinweis des </a:t>
            </a:r>
            <a:r>
              <a:rPr lang="de-DE" altLang="de-DE" sz="1600" dirty="0" err="1" smtClean="0"/>
              <a:t>BfS</a:t>
            </a:r>
            <a:r>
              <a:rPr lang="de-DE" altLang="de-DE" sz="1600" dirty="0"/>
              <a:t> </a:t>
            </a:r>
            <a:r>
              <a:rPr lang="de-DE" altLang="de-DE" sz="1600" dirty="0" smtClean="0"/>
              <a:t>– Entweder Bilanzen erstellen, wohin die Abfälle gehen – oder Senkung der Grenzwerte.</a:t>
            </a:r>
          </a:p>
          <a:p>
            <a:pPr>
              <a:defRPr/>
            </a:pPr>
            <a:r>
              <a:rPr lang="de-DE" altLang="de-DE" sz="1600" dirty="0" smtClean="0">
                <a:solidFill>
                  <a:srgbClr val="0070C0"/>
                </a:solidFill>
              </a:rPr>
              <a:t>Vgl. </a:t>
            </a:r>
            <a:r>
              <a:rPr lang="de-DE" altLang="de-DE" sz="1600" dirty="0" err="1" smtClean="0">
                <a:solidFill>
                  <a:srgbClr val="0070C0"/>
                </a:solidFill>
              </a:rPr>
              <a:t>BfS-Schaller,Poschner</a:t>
            </a:r>
            <a:r>
              <a:rPr lang="de-DE" altLang="de-DE" sz="1600" dirty="0" smtClean="0">
                <a:solidFill>
                  <a:srgbClr val="0070C0"/>
                </a:solidFill>
              </a:rPr>
              <a:t> 1999: „</a:t>
            </a:r>
            <a:r>
              <a:rPr lang="de-DE" altLang="de-DE" sz="1600" b="1" dirty="0" smtClean="0">
                <a:solidFill>
                  <a:srgbClr val="0070C0"/>
                </a:solidFill>
              </a:rPr>
              <a:t>Grenzwerte müssen künftigen Mengen angepasst werden“  </a:t>
            </a:r>
            <a:r>
              <a:rPr lang="de-DE" altLang="de-DE" sz="1600" dirty="0" smtClean="0">
                <a:solidFill>
                  <a:srgbClr val="0070C0"/>
                </a:solidFill>
              </a:rPr>
              <a:t>- dies hat aber niemand gemacht. </a:t>
            </a:r>
          </a:p>
          <a:p>
            <a:pPr>
              <a:defRPr/>
            </a:pPr>
            <a:r>
              <a:rPr lang="de-DE" altLang="de-DE" sz="1600" dirty="0" smtClean="0"/>
              <a:t>BMU </a:t>
            </a:r>
            <a:r>
              <a:rPr lang="de-DE" altLang="de-DE" sz="1600" dirty="0" smtClean="0"/>
              <a:t>2000 erwartet 4 Mio. </a:t>
            </a:r>
            <a:r>
              <a:rPr lang="de-DE" altLang="de-DE" sz="1600" dirty="0" err="1" smtClean="0"/>
              <a:t>to</a:t>
            </a:r>
            <a:r>
              <a:rPr lang="de-DE" altLang="de-DE" sz="1600" dirty="0" smtClean="0"/>
              <a:t> insgesamt und ca. 480.000 </a:t>
            </a:r>
            <a:r>
              <a:rPr lang="de-DE" altLang="de-DE" sz="1600" dirty="0" err="1" smtClean="0"/>
              <a:t>to</a:t>
            </a:r>
            <a:r>
              <a:rPr lang="de-DE" altLang="de-DE" sz="1600" dirty="0" smtClean="0"/>
              <a:t> Material mit Radioaktivität. Spricht von „Spannungsfeld“ der Schäden auch geringer Strahlendosen, redet sich über natürliche Radioaktivität heraus und setzt für den Wert der „Unbedenklichkeit“ neben Risikoakzeptanz und Risikobewertung explizit „</a:t>
            </a:r>
            <a:r>
              <a:rPr lang="de-DE" altLang="de-DE" sz="1600" dirty="0" smtClean="0">
                <a:solidFill>
                  <a:srgbClr val="FF0000"/>
                </a:solidFill>
              </a:rPr>
              <a:t>wirtschaftliche Erwägungen der Kosten der Endlagerentsorgung“ </a:t>
            </a:r>
            <a:r>
              <a:rPr lang="de-DE" altLang="de-DE" sz="1600" dirty="0" smtClean="0"/>
              <a:t>an. BRUCH zu Grundkonzept Strahlenschutz!!!!</a:t>
            </a:r>
          </a:p>
          <a:p>
            <a:pPr>
              <a:defRPr/>
            </a:pPr>
            <a:r>
              <a:rPr lang="de-DE" altLang="de-DE" sz="1600" dirty="0" smtClean="0"/>
              <a:t>Erforderliche Berücksichtigung </a:t>
            </a:r>
            <a:r>
              <a:rPr lang="de-DE" altLang="de-DE" sz="1600" b="1" dirty="0" smtClean="0">
                <a:solidFill>
                  <a:srgbClr val="FF0000"/>
                </a:solidFill>
              </a:rPr>
              <a:t>FAKTOR  5  (mindestens).</a:t>
            </a:r>
          </a:p>
          <a:p>
            <a:pPr>
              <a:defRPr/>
            </a:pPr>
            <a:endParaRPr lang="de-DE" altLang="de-DE" sz="1900" dirty="0" smtClean="0"/>
          </a:p>
          <a:p>
            <a:pPr marL="0" indent="0">
              <a:buFontTx/>
              <a:buNone/>
              <a:defRPr/>
            </a:pPr>
            <a:endParaRPr lang="de-DE" altLang="de-DE" dirty="0" smtClean="0"/>
          </a:p>
        </p:txBody>
      </p:sp>
      <p:sp>
        <p:nvSpPr>
          <p:cNvPr id="16388"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2901C4C-A4CE-45C0-8FCE-025D7338A353}" type="slidenum">
              <a:rPr lang="de-DE" altLang="de-DE" sz="1400" smtClean="0"/>
              <a:pPr eaLnBrk="1" hangingPunct="1">
                <a:spcBef>
                  <a:spcPct val="0"/>
                </a:spcBef>
                <a:buFontTx/>
                <a:buNone/>
              </a:pPr>
              <a:t>16</a:t>
            </a:fld>
            <a:endParaRPr lang="de-DE" altLang="de-DE"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solidFill>
                  <a:srgbClr val="008000"/>
                </a:solidFill>
              </a:rPr>
              <a:t>Studie „</a:t>
            </a:r>
            <a:r>
              <a:rPr lang="de-DE" sz="2800" b="1" dirty="0" err="1" smtClean="0">
                <a:solidFill>
                  <a:srgbClr val="008000"/>
                </a:solidFill>
              </a:rPr>
              <a:t>StSch</a:t>
            </a:r>
            <a:r>
              <a:rPr lang="de-DE" sz="2800" b="1" dirty="0" smtClean="0">
                <a:solidFill>
                  <a:srgbClr val="008000"/>
                </a:solidFill>
              </a:rPr>
              <a:t> 4279“</a:t>
            </a:r>
            <a:endParaRPr lang="de-DE" sz="2800" b="1" dirty="0">
              <a:solidFill>
                <a:srgbClr val="008000"/>
              </a:solidFill>
            </a:endParaRPr>
          </a:p>
        </p:txBody>
      </p:sp>
      <p:sp>
        <p:nvSpPr>
          <p:cNvPr id="3" name="Inhaltsplatzhalter 2"/>
          <p:cNvSpPr>
            <a:spLocks noGrp="1"/>
          </p:cNvSpPr>
          <p:nvPr>
            <p:ph idx="1"/>
          </p:nvPr>
        </p:nvSpPr>
        <p:spPr>
          <a:xfrm>
            <a:off x="467544" y="1124744"/>
            <a:ext cx="8352928" cy="5112568"/>
          </a:xfrm>
        </p:spPr>
        <p:txBody>
          <a:bodyPr/>
          <a:lstStyle/>
          <a:p>
            <a:r>
              <a:rPr lang="de-DE" sz="1800" dirty="0" smtClean="0"/>
              <a:t>Wesentliche Studie zur Grundlage der Empfehlung der Strahlenschutz-kommission zur „Freigabe von Stoffen zur Beseitigung“ (6.12.2006)</a:t>
            </a:r>
          </a:p>
          <a:p>
            <a:r>
              <a:rPr lang="de-DE" sz="1800" dirty="0" smtClean="0"/>
              <a:t>Erarbeitung des grundlegenden Systems der Umsetzung des 10 µ</a:t>
            </a:r>
            <a:r>
              <a:rPr lang="de-DE" sz="1800" dirty="0" err="1" smtClean="0"/>
              <a:t>Sv</a:t>
            </a:r>
            <a:r>
              <a:rPr lang="de-DE" sz="1800" dirty="0" smtClean="0"/>
              <a:t>-Konzepts in Aktivitätsgrenzwerte – Mengengerüst, Pfade, Annahmen</a:t>
            </a:r>
          </a:p>
          <a:p>
            <a:r>
              <a:rPr lang="de-DE" sz="1800" dirty="0" smtClean="0"/>
              <a:t>Jahrelang nicht erhältlich</a:t>
            </a:r>
          </a:p>
          <a:p>
            <a:r>
              <a:rPr lang="de-DE" sz="1800" b="1" dirty="0" smtClean="0">
                <a:solidFill>
                  <a:srgbClr val="0070C0"/>
                </a:solidFill>
              </a:rPr>
              <a:t>Z.B. Ableitung des Grenzwertes, mit Maßgabe, dass dieser ohnehin in der Praxis in kerntechnischen Anlagen nur zu 30% ausgeschöpft wird (S. 58) Auch EU Kommission hatte schon früher 33% angenommen.</a:t>
            </a:r>
          </a:p>
          <a:p>
            <a:r>
              <a:rPr lang="de-DE" sz="1800" dirty="0"/>
              <a:t>Tatsächliche Praxis (Freigabebescheide, </a:t>
            </a:r>
            <a:r>
              <a:rPr lang="de-DE" sz="1800" dirty="0" smtClean="0"/>
              <a:t>lt. </a:t>
            </a:r>
            <a:r>
              <a:rPr lang="de-DE" sz="1800" dirty="0"/>
              <a:t>G. </a:t>
            </a:r>
            <a:r>
              <a:rPr lang="de-DE" sz="1800" dirty="0" err="1"/>
              <a:t>Patan</a:t>
            </a:r>
            <a:r>
              <a:rPr lang="de-DE" sz="1800" dirty="0"/>
              <a:t>) zeigen, das vielfach bis 90% ausgeschöpft wird  </a:t>
            </a:r>
          </a:p>
          <a:p>
            <a:r>
              <a:rPr lang="de-DE" sz="1800" dirty="0" smtClean="0"/>
              <a:t>Z.B. Unterstellung, dass zwei Fahrer die Transporte durchführen – SSK hat sogar auf drei Fahrer erhöht</a:t>
            </a:r>
          </a:p>
          <a:p>
            <a:r>
              <a:rPr lang="de-DE" sz="1800" dirty="0" smtClean="0"/>
              <a:t>Z.B. Bedeutung der Rekultivierungsschicht von Deponien, wenn Dichtsystem undicht wird. (siehe </a:t>
            </a:r>
            <a:r>
              <a:rPr lang="de-DE" sz="1800" dirty="0" err="1" smtClean="0"/>
              <a:t>Deponierungsstop</a:t>
            </a:r>
            <a:r>
              <a:rPr lang="de-DE" sz="1800" dirty="0" smtClean="0"/>
              <a:t> in </a:t>
            </a:r>
            <a:r>
              <a:rPr lang="de-DE" sz="1800" dirty="0" err="1" smtClean="0"/>
              <a:t>BaWue</a:t>
            </a:r>
            <a:r>
              <a:rPr lang="de-DE" sz="1800" dirty="0" smtClean="0"/>
              <a:t>)</a:t>
            </a:r>
            <a:br>
              <a:rPr lang="de-DE" sz="1800" dirty="0" smtClean="0"/>
            </a:br>
            <a:endParaRPr lang="de-DE" sz="2800" dirty="0" smtClean="0"/>
          </a:p>
          <a:p>
            <a:r>
              <a:rPr lang="de-DE" sz="1200" dirty="0" smtClean="0"/>
              <a:t>Quelle: </a:t>
            </a:r>
            <a:r>
              <a:rPr lang="de-DE" sz="1200" dirty="0" err="1" smtClean="0"/>
              <a:t>Brenk</a:t>
            </a:r>
            <a:r>
              <a:rPr lang="de-DE" sz="1200" dirty="0" smtClean="0"/>
              <a:t> Systemplanung, Autor: Dr. S. </a:t>
            </a:r>
            <a:r>
              <a:rPr lang="de-DE" sz="1200" dirty="0" err="1" smtClean="0"/>
              <a:t>Thierfeldt</a:t>
            </a:r>
            <a:r>
              <a:rPr lang="de-DE" sz="1200" dirty="0" smtClean="0"/>
              <a:t>, Spezifische Fragestellungen für die Fortentwicklung von Datensätzen für die Freigrenzen, Freigabe von Oberflächenkontaminationen, Endbericht des Vorhabens </a:t>
            </a:r>
            <a:r>
              <a:rPr lang="de-DE" sz="1200" dirty="0" err="1" smtClean="0"/>
              <a:t>StSch</a:t>
            </a:r>
            <a:r>
              <a:rPr lang="de-DE" sz="1200" dirty="0" smtClean="0"/>
              <a:t> 4279, im Auftrag des BMU, Aachen 31.7.2004, erhalten im März 2016 nach 6-facher Anfrage beim BMU.</a:t>
            </a:r>
          </a:p>
          <a:p>
            <a:endParaRPr lang="de-DE" dirty="0"/>
          </a:p>
        </p:txBody>
      </p:sp>
      <p:sp>
        <p:nvSpPr>
          <p:cNvPr id="4" name="Foliennummernplatzhalter 3"/>
          <p:cNvSpPr>
            <a:spLocks noGrp="1"/>
          </p:cNvSpPr>
          <p:nvPr>
            <p:ph type="sldNum" sz="quarter" idx="12"/>
          </p:nvPr>
        </p:nvSpPr>
        <p:spPr/>
        <p:txBody>
          <a:bodyPr/>
          <a:lstStyle/>
          <a:p>
            <a:pPr>
              <a:defRPr/>
            </a:pPr>
            <a:fld id="{990FAF43-3EA8-4D55-AB98-F6496DCBF52C}" type="slidenum">
              <a:rPr lang="de-DE" smtClean="0"/>
              <a:pPr>
                <a:defRPr/>
              </a:pPr>
              <a:t>17</a:t>
            </a:fld>
            <a:endParaRPr lang="de-DE" dirty="0"/>
          </a:p>
        </p:txBody>
      </p:sp>
    </p:spTree>
    <p:extLst>
      <p:ext uri="{BB962C8B-B14F-4D97-AF65-F5344CB8AC3E}">
        <p14:creationId xmlns:p14="http://schemas.microsoft.com/office/powerpoint/2010/main" val="197032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DE" altLang="de-DE" sz="2800" b="1" dirty="0" smtClean="0">
                <a:solidFill>
                  <a:srgbClr val="008000"/>
                </a:solidFill>
              </a:rPr>
              <a:t>Woher kommen die Grenzwerte zur Freigabe nach Strahlenschutzverordnung  ?  </a:t>
            </a:r>
          </a:p>
        </p:txBody>
      </p:sp>
      <p:sp>
        <p:nvSpPr>
          <p:cNvPr id="18435" name="Inhaltsplatzhalter 2"/>
          <p:cNvSpPr>
            <a:spLocks noGrp="1"/>
          </p:cNvSpPr>
          <p:nvPr>
            <p:ph idx="1"/>
          </p:nvPr>
        </p:nvSpPr>
        <p:spPr>
          <a:xfrm>
            <a:off x="468313" y="1268413"/>
            <a:ext cx="8424167" cy="5544963"/>
          </a:xfrm>
        </p:spPr>
        <p:txBody>
          <a:bodyPr/>
          <a:lstStyle/>
          <a:p>
            <a:r>
              <a:rPr lang="de-DE" altLang="de-DE" sz="1700" dirty="0" smtClean="0"/>
              <a:t>Grenzwerte StrSchV für FREIGABE wurden früher aus Werten der FREIGRENZEN (des Umgangs mit geringen Mengen und Aktivitäten) abgeleitet</a:t>
            </a:r>
          </a:p>
          <a:p>
            <a:r>
              <a:rPr lang="de-DE" altLang="de-DE" sz="1700" dirty="0" smtClean="0">
                <a:solidFill>
                  <a:srgbClr val="FF0000"/>
                </a:solidFill>
              </a:rPr>
              <a:t>Ab StrSchV 2000 (verspätet in Kraft gesetzt) wurden explizite FREIGABE- Grenzwerte definiert – Zeitgleich mit </a:t>
            </a:r>
            <a:r>
              <a:rPr lang="de-DE" altLang="de-DE" sz="1700" dirty="0" err="1" smtClean="0">
                <a:solidFill>
                  <a:srgbClr val="FF0000"/>
                </a:solidFill>
              </a:rPr>
              <a:t>Atom“ausstiegs“konsens</a:t>
            </a:r>
            <a:r>
              <a:rPr lang="de-DE" altLang="de-DE" sz="1700" dirty="0" smtClean="0">
                <a:solidFill>
                  <a:srgbClr val="FF0000"/>
                </a:solidFill>
              </a:rPr>
              <a:t> und Änderung des UVP-Gesetzes, dass Öffentlichkeitsbeteiligung beim Abriss einschränkt.</a:t>
            </a:r>
          </a:p>
          <a:p>
            <a:r>
              <a:rPr lang="de-DE" altLang="de-DE" sz="1700" dirty="0" smtClean="0"/>
              <a:t>Bundesregierung (BMU Trittin) folgt Grenzwertevorschlag der SSK</a:t>
            </a:r>
          </a:p>
          <a:p>
            <a:r>
              <a:rPr lang="de-DE" altLang="de-DE" sz="1700" dirty="0" smtClean="0"/>
              <a:t>Strahlenschutzkommission stützte sich auf EU-Studien sowie Studien im Auftrag des BMU oder des </a:t>
            </a:r>
            <a:r>
              <a:rPr lang="de-DE" altLang="de-DE" sz="1700" dirty="0" err="1" smtClean="0"/>
              <a:t>BfS</a:t>
            </a:r>
            <a:endParaRPr lang="de-DE" altLang="de-DE" sz="1700" dirty="0" smtClean="0"/>
          </a:p>
          <a:p>
            <a:r>
              <a:rPr lang="de-DE" altLang="de-DE" sz="1700" dirty="0"/>
              <a:t>Studien mit Annahmen und </a:t>
            </a:r>
            <a:r>
              <a:rPr lang="de-DE" altLang="de-DE" sz="1700" dirty="0" smtClean="0"/>
              <a:t>Faktoren </a:t>
            </a:r>
            <a:r>
              <a:rPr lang="de-DE" altLang="de-DE" sz="1700" dirty="0"/>
              <a:t>„4279“ von </a:t>
            </a:r>
            <a:r>
              <a:rPr lang="de-DE" altLang="de-DE" sz="1700" dirty="0" err="1"/>
              <a:t>Brenk</a:t>
            </a:r>
            <a:r>
              <a:rPr lang="de-DE" altLang="de-DE" sz="1700" dirty="0"/>
              <a:t> für BMU </a:t>
            </a:r>
            <a:r>
              <a:rPr lang="de-DE" altLang="de-DE" sz="1700" b="1" dirty="0" smtClean="0">
                <a:solidFill>
                  <a:srgbClr val="FF0000"/>
                </a:solidFill>
              </a:rPr>
              <a:t>war </a:t>
            </a:r>
            <a:r>
              <a:rPr lang="de-DE" altLang="de-DE" sz="1700" b="1" dirty="0">
                <a:solidFill>
                  <a:srgbClr val="FF0000"/>
                </a:solidFill>
              </a:rPr>
              <a:t>GEHEIM! </a:t>
            </a:r>
          </a:p>
          <a:p>
            <a:r>
              <a:rPr lang="de-DE" altLang="de-DE" sz="1700" dirty="0" smtClean="0"/>
              <a:t>Großteil der Studien erstellt durch Dr. Stefan </a:t>
            </a:r>
            <a:r>
              <a:rPr lang="de-DE" altLang="de-DE" sz="1700" dirty="0" err="1" smtClean="0"/>
              <a:t>Thierfeldt</a:t>
            </a:r>
            <a:r>
              <a:rPr lang="de-DE" altLang="de-DE" sz="1700" dirty="0" smtClean="0"/>
              <a:t>, Fa. </a:t>
            </a:r>
            <a:r>
              <a:rPr lang="de-DE" altLang="de-DE" sz="1700" dirty="0" err="1" smtClean="0"/>
              <a:t>Brenk</a:t>
            </a:r>
            <a:endParaRPr lang="de-DE" altLang="de-DE" sz="1700" dirty="0" smtClean="0"/>
          </a:p>
          <a:p>
            <a:r>
              <a:rPr lang="de-DE" altLang="de-DE" sz="1700" dirty="0" smtClean="0"/>
              <a:t>Dr. </a:t>
            </a:r>
            <a:r>
              <a:rPr lang="de-DE" altLang="de-DE" sz="1700" dirty="0" err="1" smtClean="0"/>
              <a:t>Thierfeldt</a:t>
            </a:r>
            <a:r>
              <a:rPr lang="de-DE" altLang="de-DE" sz="1700" dirty="0" smtClean="0"/>
              <a:t> war und ist Mitglied in Ausschüssen u. Arbeitsgruppen der SSK </a:t>
            </a:r>
          </a:p>
          <a:p>
            <a:r>
              <a:rPr lang="de-DE" altLang="de-DE" sz="1700" dirty="0" smtClean="0"/>
              <a:t>Dr. </a:t>
            </a:r>
            <a:r>
              <a:rPr lang="de-DE" altLang="de-DE" sz="1700" dirty="0" err="1" smtClean="0"/>
              <a:t>Thierfeldt</a:t>
            </a:r>
            <a:r>
              <a:rPr lang="de-DE" altLang="de-DE" sz="1700" dirty="0" smtClean="0"/>
              <a:t> ist zugleich Obmann des DIN 25457 Ausschusses für die Durchführung von Messungen zur Freigabe</a:t>
            </a:r>
          </a:p>
          <a:p>
            <a:r>
              <a:rPr lang="de-DE" altLang="de-DE" sz="1700" dirty="0" smtClean="0"/>
              <a:t>Fa. </a:t>
            </a:r>
            <a:r>
              <a:rPr lang="de-DE" altLang="de-DE" sz="1700" dirty="0" err="1" smtClean="0"/>
              <a:t>Brenk</a:t>
            </a:r>
            <a:r>
              <a:rPr lang="de-DE" altLang="de-DE" sz="1700" dirty="0" smtClean="0"/>
              <a:t> und Dr. </a:t>
            </a:r>
            <a:r>
              <a:rPr lang="de-DE" altLang="de-DE" sz="1700" dirty="0" err="1" smtClean="0"/>
              <a:t>Thierfeldt</a:t>
            </a:r>
            <a:r>
              <a:rPr lang="de-DE" altLang="de-DE" sz="1700" dirty="0" smtClean="0"/>
              <a:t> und Kollegen führen Messungen/Aufträge durch</a:t>
            </a:r>
          </a:p>
          <a:p>
            <a:r>
              <a:rPr lang="de-DE" altLang="de-DE" sz="1700" dirty="0" smtClean="0"/>
              <a:t>Dr. </a:t>
            </a:r>
            <a:r>
              <a:rPr lang="de-DE" altLang="de-DE" sz="1700" dirty="0" err="1" smtClean="0"/>
              <a:t>Thierfeldt</a:t>
            </a:r>
            <a:r>
              <a:rPr lang="de-DE" altLang="de-DE" sz="1700" dirty="0" smtClean="0"/>
              <a:t> verfasst Informationsschrift zu Freigabe des BMU</a:t>
            </a:r>
          </a:p>
          <a:p>
            <a:r>
              <a:rPr lang="de-DE" altLang="de-DE" sz="1700" dirty="0" err="1" smtClean="0"/>
              <a:t>Brenk</a:t>
            </a:r>
            <a:r>
              <a:rPr lang="de-DE" altLang="de-DE" sz="1700" dirty="0"/>
              <a:t>/</a:t>
            </a:r>
            <a:r>
              <a:rPr lang="de-DE" altLang="de-DE" sz="1700" dirty="0" smtClean="0"/>
              <a:t>Dr. </a:t>
            </a:r>
            <a:r>
              <a:rPr lang="de-DE" altLang="de-DE" sz="1700" dirty="0" err="1" smtClean="0"/>
              <a:t>Thierfeldt</a:t>
            </a:r>
            <a:r>
              <a:rPr lang="de-DE" altLang="de-DE" sz="1700" dirty="0" smtClean="0"/>
              <a:t> wird von RWE beauftragt als Gutachter (Mülheim Kärlich)</a:t>
            </a:r>
          </a:p>
          <a:p>
            <a:r>
              <a:rPr lang="de-DE" altLang="de-DE" sz="1700" dirty="0" smtClean="0">
                <a:solidFill>
                  <a:srgbClr val="FF0000"/>
                </a:solidFill>
              </a:rPr>
              <a:t>In sich sehr „geschlossene“ Erstellung der Systematik und Grenzwerte </a:t>
            </a:r>
          </a:p>
        </p:txBody>
      </p:sp>
      <p:sp>
        <p:nvSpPr>
          <p:cNvPr id="18436"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534FC2E-B31C-423D-B2E5-6AD7ABBC6ADC}" type="slidenum">
              <a:rPr lang="de-DE" altLang="de-DE" sz="1400" smtClean="0"/>
              <a:pPr eaLnBrk="1" hangingPunct="1">
                <a:spcBef>
                  <a:spcPct val="0"/>
                </a:spcBef>
                <a:buFontTx/>
                <a:buNone/>
              </a:pPr>
              <a:t>18</a:t>
            </a:fld>
            <a:endParaRPr lang="de-DE" altLang="de-DE" sz="1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468313" y="333375"/>
            <a:ext cx="8207375" cy="925513"/>
          </a:xfrm>
        </p:spPr>
        <p:txBody>
          <a:bodyPr/>
          <a:lstStyle/>
          <a:p>
            <a:r>
              <a:rPr lang="de-DE" altLang="de-DE" sz="2800" b="1" smtClean="0">
                <a:solidFill>
                  <a:srgbClr val="008000"/>
                </a:solidFill>
              </a:rPr>
              <a:t>Freigabekonzept und – praxis nicht haltbar </a:t>
            </a:r>
          </a:p>
        </p:txBody>
      </p:sp>
      <p:sp>
        <p:nvSpPr>
          <p:cNvPr id="15363" name="Inhaltsplatzhalter 2"/>
          <p:cNvSpPr>
            <a:spLocks noGrp="1"/>
          </p:cNvSpPr>
          <p:nvPr>
            <p:ph idx="1"/>
          </p:nvPr>
        </p:nvSpPr>
        <p:spPr>
          <a:xfrm>
            <a:off x="612775" y="1052736"/>
            <a:ext cx="8421918" cy="5472608"/>
          </a:xfrm>
        </p:spPr>
        <p:txBody>
          <a:bodyPr/>
          <a:lstStyle/>
          <a:p>
            <a:pPr>
              <a:defRPr/>
            </a:pPr>
            <a:r>
              <a:rPr lang="de-DE" altLang="de-DE" sz="1600" dirty="0" smtClean="0"/>
              <a:t>Freigabekonzept auf Basis der Behauptung der Einhaltung einer sehr geringen und „nicht schädlichen“ Strahlenbelastung von 10 µ</a:t>
            </a:r>
            <a:r>
              <a:rPr lang="de-DE" altLang="de-DE" sz="1600" dirty="0" err="1" smtClean="0"/>
              <a:t>Sv</a:t>
            </a:r>
            <a:r>
              <a:rPr lang="de-DE" altLang="de-DE" sz="1600" dirty="0" smtClean="0"/>
              <a:t> ist haltbar:</a:t>
            </a:r>
          </a:p>
          <a:p>
            <a:pPr>
              <a:defRPr/>
            </a:pPr>
            <a:r>
              <a:rPr lang="de-DE" altLang="de-DE" sz="1600" dirty="0" smtClean="0"/>
              <a:t>Minimierungsgebot des Strahlenschutzes ist nicht eingehalten:</a:t>
            </a:r>
            <a:br>
              <a:rPr lang="de-DE" altLang="de-DE" sz="1600" dirty="0" smtClean="0"/>
            </a:br>
            <a:r>
              <a:rPr lang="de-DE" altLang="de-DE" sz="1600" dirty="0" smtClean="0">
                <a:solidFill>
                  <a:srgbClr val="FF0000"/>
                </a:solidFill>
              </a:rPr>
              <a:t>Rechtfertigung (durch wirtschaftliche Einsparungen)</a:t>
            </a:r>
            <a:r>
              <a:rPr lang="de-DE" altLang="de-DE" sz="1600" dirty="0" smtClean="0"/>
              <a:t>, </a:t>
            </a:r>
            <a:br>
              <a:rPr lang="de-DE" altLang="de-DE" sz="1600" dirty="0" smtClean="0"/>
            </a:br>
            <a:r>
              <a:rPr lang="de-DE" altLang="de-DE" sz="1600" dirty="0" smtClean="0"/>
              <a:t>„</a:t>
            </a:r>
            <a:r>
              <a:rPr lang="de-DE" altLang="de-DE" sz="1600" dirty="0" smtClean="0">
                <a:solidFill>
                  <a:srgbClr val="008000"/>
                </a:solidFill>
              </a:rPr>
              <a:t>Optimierung“ (nicht minimiert, Ausschöpfung der Grenzwerte), </a:t>
            </a:r>
            <a:br>
              <a:rPr lang="de-DE" altLang="de-DE" sz="1600" dirty="0" smtClean="0">
                <a:solidFill>
                  <a:srgbClr val="008000"/>
                </a:solidFill>
              </a:rPr>
            </a:br>
            <a:r>
              <a:rPr lang="de-DE" altLang="de-DE" sz="1600" dirty="0" smtClean="0">
                <a:solidFill>
                  <a:srgbClr val="0070C0"/>
                </a:solidFill>
              </a:rPr>
              <a:t>Begrenzung (Grenzwerte um 100-1000 fache zu hoch)</a:t>
            </a:r>
          </a:p>
          <a:p>
            <a:pPr>
              <a:defRPr/>
            </a:pPr>
            <a:r>
              <a:rPr lang="de-DE" altLang="de-DE" sz="1600" dirty="0" smtClean="0"/>
              <a:t>Explizite Begründung BMU für „wirtschaftliche“ Kostensenkung</a:t>
            </a:r>
          </a:p>
          <a:p>
            <a:pPr>
              <a:defRPr/>
            </a:pPr>
            <a:r>
              <a:rPr lang="de-DE" altLang="de-DE" sz="1600" b="1" dirty="0" smtClean="0">
                <a:solidFill>
                  <a:srgbClr val="FF0000"/>
                </a:solidFill>
              </a:rPr>
              <a:t>Systematische Unterschätzung des Risikos </a:t>
            </a:r>
            <a:r>
              <a:rPr lang="de-DE" altLang="de-DE" sz="1600" dirty="0" smtClean="0"/>
              <a:t>durch:</a:t>
            </a:r>
          </a:p>
          <a:p>
            <a:pPr>
              <a:defRPr/>
            </a:pPr>
            <a:r>
              <a:rPr lang="de-DE" altLang="de-DE" sz="1600" dirty="0" smtClean="0"/>
              <a:t>FAKTOR 10-15 beim Strahlenkrebstod-Risiko</a:t>
            </a:r>
          </a:p>
          <a:p>
            <a:pPr>
              <a:defRPr/>
            </a:pPr>
            <a:r>
              <a:rPr lang="de-DE" altLang="de-DE" sz="1600" dirty="0" smtClean="0"/>
              <a:t>FAKTOR 2 durch nicht begründeten DDREF</a:t>
            </a:r>
          </a:p>
          <a:p>
            <a:pPr>
              <a:defRPr/>
            </a:pPr>
            <a:r>
              <a:rPr lang="de-DE" altLang="de-DE" sz="1600" dirty="0" smtClean="0"/>
              <a:t>FAKTOR 2 durch zu hohe Dosisfaktoren (Kleinkind)</a:t>
            </a:r>
          </a:p>
          <a:p>
            <a:pPr>
              <a:defRPr/>
            </a:pPr>
            <a:r>
              <a:rPr lang="de-DE" altLang="de-DE" sz="1600" dirty="0" smtClean="0"/>
              <a:t>FAKTOR 5 durch zu geringe Transferfaktoren </a:t>
            </a:r>
          </a:p>
          <a:p>
            <a:pPr>
              <a:defRPr/>
            </a:pPr>
            <a:r>
              <a:rPr lang="de-DE" altLang="de-DE" sz="1600" dirty="0" smtClean="0"/>
              <a:t>FAKTOR 3 durch willkürliches systematisches Aufrunden</a:t>
            </a:r>
          </a:p>
          <a:p>
            <a:pPr>
              <a:defRPr/>
            </a:pPr>
            <a:r>
              <a:rPr lang="de-DE" altLang="de-DE" sz="1600" dirty="0" smtClean="0"/>
              <a:t>FAKTOR 5 durch zu geringe Mengengerüste, Annahmen</a:t>
            </a:r>
          </a:p>
          <a:p>
            <a:pPr>
              <a:defRPr/>
            </a:pPr>
            <a:r>
              <a:rPr lang="de-DE" altLang="de-DE" sz="1600" dirty="0" smtClean="0"/>
              <a:t>FAKTOR ??? durch Messung von nur wenigen Nukliden</a:t>
            </a:r>
          </a:p>
          <a:p>
            <a:pPr>
              <a:defRPr/>
            </a:pPr>
            <a:r>
              <a:rPr lang="de-DE" altLang="de-DE" sz="1600" dirty="0" smtClean="0">
                <a:solidFill>
                  <a:srgbClr val="FF0000"/>
                </a:solidFill>
              </a:rPr>
              <a:t>Freigabe: Kartenhaus auf tönernen Füssen – GESAMTFAKTOR &gt; 1000 man ist daher nicht auf der „sicheren Seite“ ! </a:t>
            </a:r>
          </a:p>
          <a:p>
            <a:pPr>
              <a:defRPr/>
            </a:pPr>
            <a:r>
              <a:rPr lang="de-DE" altLang="de-DE" sz="1600" dirty="0" smtClean="0">
                <a:solidFill>
                  <a:srgbClr val="FF0000"/>
                </a:solidFill>
              </a:rPr>
              <a:t>Konzept beruht auf den Vorstellungen der Atomwirtschaft - IAEA und der ICRP und wurde nie demokratisch und nie breit wissenschaftlich erörtert. </a:t>
            </a:r>
            <a:br>
              <a:rPr lang="de-DE" altLang="de-DE" sz="1600" dirty="0" smtClean="0">
                <a:solidFill>
                  <a:srgbClr val="FF0000"/>
                </a:solidFill>
              </a:rPr>
            </a:br>
            <a:r>
              <a:rPr lang="de-DE" altLang="de-DE" sz="1600" dirty="0" smtClean="0">
                <a:solidFill>
                  <a:srgbClr val="FF0000"/>
                </a:solidFill>
              </a:rPr>
              <a:t>Es ist auch nicht „reformierbar“ - Wir lehnen es ab!  </a:t>
            </a:r>
          </a:p>
          <a:p>
            <a:pPr marL="0" indent="0">
              <a:buFontTx/>
              <a:buNone/>
              <a:defRPr/>
            </a:pPr>
            <a:r>
              <a:rPr lang="de-DE" altLang="de-DE" sz="2000" dirty="0" smtClean="0">
                <a:solidFill>
                  <a:srgbClr val="FF0000"/>
                </a:solidFill>
              </a:rPr>
              <a:t> </a:t>
            </a:r>
          </a:p>
          <a:p>
            <a:pPr>
              <a:defRPr/>
            </a:pPr>
            <a:endParaRPr lang="de-DE" altLang="de-DE" sz="2000" dirty="0" smtClean="0"/>
          </a:p>
          <a:p>
            <a:pPr>
              <a:defRPr/>
            </a:pPr>
            <a:endParaRPr lang="de-DE" altLang="de-DE" sz="2000" dirty="0" smtClean="0"/>
          </a:p>
        </p:txBody>
      </p:sp>
      <p:sp>
        <p:nvSpPr>
          <p:cNvPr id="22532"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BB26B0-831E-47B0-AF87-7B625842FDB3}" type="slidenum">
              <a:rPr lang="de-DE" altLang="de-DE" sz="1400" smtClean="0"/>
              <a:pPr eaLnBrk="1" hangingPunct="1">
                <a:spcBef>
                  <a:spcPct val="0"/>
                </a:spcBef>
                <a:buFontTx/>
                <a:buNone/>
              </a:pPr>
              <a:t>19</a:t>
            </a:fld>
            <a:endParaRPr lang="de-DE" altLang="de-DE" sz="1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062" y="3140968"/>
            <a:ext cx="2808312" cy="201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435280" cy="1138138"/>
          </a:xfrm>
        </p:spPr>
        <p:txBody>
          <a:bodyPr/>
          <a:lstStyle/>
          <a:p>
            <a:pPr eaLnBrk="1" hangingPunct="1"/>
            <a:r>
              <a:rPr lang="de-DE" altLang="de-DE" sz="2800" b="1" dirty="0" smtClean="0">
                <a:solidFill>
                  <a:srgbClr val="008000"/>
                </a:solidFill>
              </a:rPr>
              <a:t>Strahlenschutz – Vorsorge vor Schäden oder Bereitstellung von Grenzwerten für Tätigkeiten?</a:t>
            </a:r>
          </a:p>
        </p:txBody>
      </p:sp>
      <p:sp>
        <p:nvSpPr>
          <p:cNvPr id="3075" name="Rectangle 3"/>
          <p:cNvSpPr>
            <a:spLocks noGrp="1" noChangeArrowheads="1"/>
          </p:cNvSpPr>
          <p:nvPr>
            <p:ph type="body" idx="1"/>
          </p:nvPr>
        </p:nvSpPr>
        <p:spPr>
          <a:xfrm>
            <a:off x="539552" y="1268760"/>
            <a:ext cx="8280722" cy="5328493"/>
          </a:xfrm>
        </p:spPr>
        <p:txBody>
          <a:bodyPr/>
          <a:lstStyle/>
          <a:p>
            <a:pPr eaLnBrk="1" hangingPunct="1">
              <a:lnSpc>
                <a:spcPct val="90000"/>
              </a:lnSpc>
            </a:pPr>
            <a:r>
              <a:rPr lang="de-DE" altLang="de-DE" sz="1900" dirty="0" smtClean="0"/>
              <a:t>„Strahlenschutz“ ist </a:t>
            </a:r>
            <a:r>
              <a:rPr lang="de-DE" altLang="de-DE" sz="1900" dirty="0" smtClean="0"/>
              <a:t>Gesundheits- und Lebens-Schutz </a:t>
            </a:r>
            <a:r>
              <a:rPr lang="de-DE" altLang="de-DE" sz="1900" dirty="0" smtClean="0"/>
              <a:t>vor radioaktiven Strahlen vor Strahlenexpositionen und Kontaminationen von Mensch und Umwelt</a:t>
            </a:r>
          </a:p>
          <a:p>
            <a:pPr eaLnBrk="1" hangingPunct="1">
              <a:lnSpc>
                <a:spcPct val="90000"/>
              </a:lnSpc>
            </a:pPr>
            <a:r>
              <a:rPr lang="de-DE" altLang="de-DE" sz="1900" dirty="0" smtClean="0"/>
              <a:t>Da Radioaktivität Krebs und zahlreiche andere Erkrankungen hervorrufen kann, ist das Ziel die absolute Minimierung </a:t>
            </a:r>
          </a:p>
          <a:p>
            <a:pPr eaLnBrk="1" hangingPunct="1">
              <a:lnSpc>
                <a:spcPct val="90000"/>
              </a:lnSpc>
            </a:pPr>
            <a:r>
              <a:rPr lang="de-DE" altLang="de-DE" sz="1900" dirty="0" smtClean="0"/>
              <a:t>Die Internationale Strahlenschutzkommission ICRP hat historisch die Grenzwerte so begrenzt, dass ausreichend Spielraum für die Atomwirtschaft blieb – Strahlenschutzkommission und Bundesregierung folgten dem. Höhere Risikofaktoren wurden nicht (immer) in geringere Grenzwerte umgesetzt.</a:t>
            </a:r>
          </a:p>
          <a:p>
            <a:pPr eaLnBrk="1" hangingPunct="1">
              <a:lnSpc>
                <a:spcPct val="90000"/>
              </a:lnSpc>
            </a:pPr>
            <a:r>
              <a:rPr lang="de-DE" altLang="de-DE" sz="1900" dirty="0" smtClean="0"/>
              <a:t>Die Internationale Atomenergieagentur führt einen Grenzwert ein, unter dem radioaktive Stoffe nicht mehr als solche deklariert werden, obwohl es keine ungefährliche Strahlungsdosis gibt</a:t>
            </a:r>
          </a:p>
          <a:p>
            <a:pPr eaLnBrk="1" hangingPunct="1">
              <a:lnSpc>
                <a:spcPct val="90000"/>
              </a:lnSpc>
            </a:pPr>
            <a:r>
              <a:rPr lang="de-DE" altLang="de-DE" sz="1900" dirty="0" smtClean="0"/>
              <a:t>Kernpunkt des Strahlenschutzsystems ist die Berücksichtigung / Abwägung von Faktoren der Wirtschaftlichkeit im Rahmen der „Rechtfertigung“. </a:t>
            </a:r>
          </a:p>
          <a:p>
            <a:pPr eaLnBrk="1" hangingPunct="1">
              <a:lnSpc>
                <a:spcPct val="90000"/>
              </a:lnSpc>
            </a:pPr>
            <a:r>
              <a:rPr lang="de-DE" altLang="de-DE" sz="1900" dirty="0" smtClean="0"/>
              <a:t>Begrenzung der Begrifflichkeit der Minimierung soweit „vernünftigerweise erreichbar“ und Verknüpfung mit Wirtschaftlichkeit</a:t>
            </a:r>
          </a:p>
          <a:p>
            <a:pPr eaLnBrk="1" hangingPunct="1">
              <a:lnSpc>
                <a:spcPct val="90000"/>
              </a:lnSpc>
            </a:pPr>
            <a:endParaRPr lang="de-DE" altLang="de-DE" dirty="0" smtClean="0"/>
          </a:p>
        </p:txBody>
      </p:sp>
      <p:sp>
        <p:nvSpPr>
          <p:cNvPr id="3076"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6F0741-6A81-4193-9C60-189A763132BE}" type="slidenum">
              <a:rPr lang="de-DE" altLang="de-DE" sz="1400" smtClean="0"/>
              <a:pPr eaLnBrk="1" hangingPunct="1">
                <a:spcBef>
                  <a:spcPct val="0"/>
                </a:spcBef>
                <a:buFontTx/>
                <a:buNone/>
              </a:pPr>
              <a:t>2</a:t>
            </a:fld>
            <a:endParaRPr lang="de-DE" altLang="de-DE"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467544" y="188640"/>
            <a:ext cx="8207375" cy="925513"/>
          </a:xfrm>
        </p:spPr>
        <p:txBody>
          <a:bodyPr/>
          <a:lstStyle/>
          <a:p>
            <a:r>
              <a:rPr lang="de-DE" altLang="de-DE" sz="2800" b="1" dirty="0" smtClean="0">
                <a:solidFill>
                  <a:srgbClr val="008000"/>
                </a:solidFill>
              </a:rPr>
              <a:t>BUND : Freigaberegelung wird abgelehnt 1 </a:t>
            </a:r>
          </a:p>
        </p:txBody>
      </p:sp>
      <p:sp>
        <p:nvSpPr>
          <p:cNvPr id="25603" name="Inhaltsplatzhalter 2"/>
          <p:cNvSpPr>
            <a:spLocks noGrp="1"/>
          </p:cNvSpPr>
          <p:nvPr>
            <p:ph idx="1"/>
          </p:nvPr>
        </p:nvSpPr>
        <p:spPr>
          <a:xfrm>
            <a:off x="395536" y="1052736"/>
            <a:ext cx="7272808" cy="5040560"/>
          </a:xfrm>
        </p:spPr>
        <p:txBody>
          <a:bodyPr/>
          <a:lstStyle/>
          <a:p>
            <a:r>
              <a:rPr lang="de-DE" sz="1600" b="1" dirty="0" smtClean="0"/>
              <a:t>Kerngründe/Eckpunkte des BUND zur Freigabe:</a:t>
            </a:r>
            <a:br>
              <a:rPr lang="de-DE" sz="1600" b="1" dirty="0" smtClean="0"/>
            </a:br>
            <a:r>
              <a:rPr lang="de-DE" sz="1600" b="1" i="1" dirty="0" smtClean="0"/>
              <a:t> </a:t>
            </a:r>
            <a:endParaRPr lang="de-DE" sz="1600" dirty="0"/>
          </a:p>
          <a:p>
            <a:pPr lvl="0"/>
            <a:r>
              <a:rPr lang="de-DE" sz="1600" dirty="0"/>
              <a:t>Die bestehende Freigaberegelung widerspricht dem Strahlenschutzprinzip, nach der jede zusätzliche und vermeidbare Strahlenbelastung zu unterbleiben hat. </a:t>
            </a:r>
          </a:p>
          <a:p>
            <a:pPr lvl="0"/>
            <a:r>
              <a:rPr lang="de-DE" sz="1600" dirty="0"/>
              <a:t>Betroffene Personen haben keine Information über die freigegebenen Stoffe </a:t>
            </a:r>
            <a:r>
              <a:rPr lang="de-DE" sz="1600" dirty="0" smtClean="0"/>
              <a:t>und die </a:t>
            </a:r>
            <a:r>
              <a:rPr lang="de-DE" sz="1600" dirty="0"/>
              <a:t>sie betreffende Strahlenbelastung und können sich nicht schützen.</a:t>
            </a:r>
          </a:p>
          <a:p>
            <a:pPr lvl="0"/>
            <a:r>
              <a:rPr lang="de-DE" sz="1600" dirty="0"/>
              <a:t>Die dem vor 30 Jahren durch IAEA und ICRP entwickelten sog. 10 µ</a:t>
            </a:r>
            <a:r>
              <a:rPr lang="de-DE" sz="1600" dirty="0" err="1"/>
              <a:t>Sv</a:t>
            </a:r>
            <a:r>
              <a:rPr lang="de-DE" sz="1600" dirty="0"/>
              <a:t> Konzept zugrundeliegenden Risikofaktoren sind heute mindestens um das 5-10 fache höher anzusetzen. </a:t>
            </a:r>
          </a:p>
          <a:p>
            <a:pPr lvl="0"/>
            <a:r>
              <a:rPr lang="de-DE" sz="1600" dirty="0"/>
              <a:t>Bei der Ableitung der Grenzwerte der Freigabe wurden in Modellberechnungen zahlreiche Annahmen unterstellt, die nicht mehr gelten: Zum Beispiel fallen heute in gleichen Zeiträumen größere Menge an, die in der  Praxis der Freigabe nicht begrenzt sind und zum Teil nicht  kontrolliert werden. </a:t>
            </a:r>
          </a:p>
          <a:p>
            <a:r>
              <a:rPr lang="de-DE" sz="1600" dirty="0"/>
              <a:t/>
            </a:r>
            <a:br>
              <a:rPr lang="de-DE" sz="1600" dirty="0"/>
            </a:br>
            <a:endParaRPr lang="de-DE" altLang="de-DE" sz="1600" dirty="0" smtClean="0"/>
          </a:p>
        </p:txBody>
      </p:sp>
      <p:sp>
        <p:nvSpPr>
          <p:cNvPr id="25604"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smtClean="0"/>
              <a:t/>
            </a:r>
            <a:br>
              <a:rPr lang="de-DE" altLang="de-DE" sz="1400" smtClean="0"/>
            </a:br>
            <a:fld id="{E0A3868B-B940-404A-B075-FB5556C74AC4}" type="slidenum">
              <a:rPr lang="de-DE" altLang="de-DE" sz="1400" smtClean="0"/>
              <a:pPr eaLnBrk="1" hangingPunct="1">
                <a:spcBef>
                  <a:spcPct val="0"/>
                </a:spcBef>
                <a:buFontTx/>
                <a:buNone/>
              </a:pPr>
              <a:t>20</a:t>
            </a:fld>
            <a:endParaRPr lang="de-DE" altLang="de-DE"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800" b="1" dirty="0">
                <a:solidFill>
                  <a:srgbClr val="008000"/>
                </a:solidFill>
              </a:rPr>
              <a:t>BUND : Freigaberegelung wird abgelehnt </a:t>
            </a:r>
            <a:r>
              <a:rPr lang="de-DE" altLang="de-DE" sz="2800" b="1" dirty="0" smtClean="0">
                <a:solidFill>
                  <a:srgbClr val="008000"/>
                </a:solidFill>
              </a:rPr>
              <a:t>2 </a:t>
            </a:r>
            <a:endParaRPr lang="de-DE" dirty="0"/>
          </a:p>
        </p:txBody>
      </p:sp>
      <p:sp>
        <p:nvSpPr>
          <p:cNvPr id="3" name="Inhaltsplatzhalter 2"/>
          <p:cNvSpPr>
            <a:spLocks noGrp="1"/>
          </p:cNvSpPr>
          <p:nvPr>
            <p:ph idx="1"/>
          </p:nvPr>
        </p:nvSpPr>
        <p:spPr>
          <a:xfrm>
            <a:off x="467544" y="1196752"/>
            <a:ext cx="8280920" cy="5328592"/>
          </a:xfrm>
        </p:spPr>
        <p:txBody>
          <a:bodyPr/>
          <a:lstStyle/>
          <a:p>
            <a:pPr lvl="0"/>
            <a:r>
              <a:rPr lang="de-DE" sz="1600" b="1" dirty="0">
                <a:solidFill>
                  <a:srgbClr val="000000"/>
                </a:solidFill>
              </a:rPr>
              <a:t>Alternative: </a:t>
            </a:r>
            <a:endParaRPr lang="de-DE" sz="1600" dirty="0">
              <a:solidFill>
                <a:srgbClr val="000000"/>
              </a:solidFill>
            </a:endParaRPr>
          </a:p>
          <a:p>
            <a:pPr lvl="0"/>
            <a:r>
              <a:rPr lang="de-DE" sz="1600" dirty="0">
                <a:solidFill>
                  <a:srgbClr val="000000"/>
                </a:solidFill>
              </a:rPr>
              <a:t>Anstelle einer </a:t>
            </a:r>
            <a:r>
              <a:rPr lang="de-DE" sz="1600" dirty="0" err="1">
                <a:solidFill>
                  <a:srgbClr val="000000"/>
                </a:solidFill>
              </a:rPr>
              <a:t>undeklarierten</a:t>
            </a:r>
            <a:r>
              <a:rPr lang="de-DE" sz="1600" dirty="0">
                <a:solidFill>
                  <a:srgbClr val="000000"/>
                </a:solidFill>
              </a:rPr>
              <a:t> Freigabe von radioaktiven Stoffen fordert der BUND: </a:t>
            </a:r>
          </a:p>
          <a:p>
            <a:pPr lvl="0"/>
            <a:r>
              <a:rPr lang="de-DE" sz="1600" dirty="0">
                <a:solidFill>
                  <a:srgbClr val="000000"/>
                </a:solidFill>
              </a:rPr>
              <a:t>Die Freigabe von Stoffen/Gegenständen, die Radioaktivität aus dem Betrieb von </a:t>
            </a:r>
            <a:br>
              <a:rPr lang="de-DE" sz="1600" dirty="0">
                <a:solidFill>
                  <a:srgbClr val="000000"/>
                </a:solidFill>
              </a:rPr>
            </a:br>
            <a:r>
              <a:rPr lang="de-DE" sz="1600" dirty="0">
                <a:solidFill>
                  <a:srgbClr val="000000"/>
                </a:solidFill>
              </a:rPr>
              <a:t>Atomanlagen aufweisen, ist zu unterlassen. Das </a:t>
            </a:r>
            <a:r>
              <a:rPr lang="de-DE" sz="1600" dirty="0" smtClean="0">
                <a:solidFill>
                  <a:srgbClr val="000000"/>
                </a:solidFill>
              </a:rPr>
              <a:t>heißt, </a:t>
            </a:r>
            <a:r>
              <a:rPr lang="de-DE" sz="1600" dirty="0">
                <a:solidFill>
                  <a:srgbClr val="000000"/>
                </a:solidFill>
              </a:rPr>
              <a:t>nur alles was nachweislich keine (künstliche) Radioaktivität durch den Betrieb aufweist, kann raus.  </a:t>
            </a:r>
          </a:p>
          <a:p>
            <a:pPr lvl="0"/>
            <a:r>
              <a:rPr lang="de-DE" sz="1600" dirty="0">
                <a:solidFill>
                  <a:srgbClr val="000000"/>
                </a:solidFill>
              </a:rPr>
              <a:t>Die Stoffe, für die eine Freigabe nach StrlSchV vorgesehen war, sind gesondert und gegen Freisetzungen gesichert aufzubewahren. Sie können in besonders gesicherte Deponien oder in ein oberflächennahes Endlager verbraucht werden. Auch möglich ist die Lagerung im entkernten Reaktorgebäude oder </a:t>
            </a:r>
            <a:r>
              <a:rPr lang="de-DE" sz="1600" dirty="0" err="1">
                <a:solidFill>
                  <a:srgbClr val="000000"/>
                </a:solidFill>
              </a:rPr>
              <a:t>verbunkert</a:t>
            </a:r>
            <a:r>
              <a:rPr lang="de-DE" sz="1600" dirty="0">
                <a:solidFill>
                  <a:srgbClr val="000000"/>
                </a:solidFill>
              </a:rPr>
              <a:t> auf dem ehemaligen Reaktorgelände. Diese </a:t>
            </a:r>
            <a:r>
              <a:rPr lang="de-DE" sz="1600" b="1" dirty="0">
                <a:solidFill>
                  <a:srgbClr val="000000"/>
                </a:solidFill>
              </a:rPr>
              <a:t>vier Optionen </a:t>
            </a:r>
            <a:r>
              <a:rPr lang="de-DE" sz="1600" dirty="0">
                <a:solidFill>
                  <a:srgbClr val="000000"/>
                </a:solidFill>
              </a:rPr>
              <a:t>sollten gleichwertig verfolgt und geprüft werden.</a:t>
            </a:r>
          </a:p>
          <a:p>
            <a:pPr lvl="0"/>
            <a:r>
              <a:rPr lang="de-DE" sz="1600" dirty="0">
                <a:solidFill>
                  <a:srgbClr val="000000"/>
                </a:solidFill>
              </a:rPr>
              <a:t>Da keine unkontrollierte Freigabe und Verteilung von Stoffen mit Radioaktivität aus dem Betrieb von Atomanlagen zu Lasten der Bevölkerung mehr erfolgt, ist das 10 µ</a:t>
            </a:r>
            <a:r>
              <a:rPr lang="de-DE" sz="1600" dirty="0" err="1">
                <a:solidFill>
                  <a:srgbClr val="000000"/>
                </a:solidFill>
              </a:rPr>
              <a:t>Sv</a:t>
            </a:r>
            <a:r>
              <a:rPr lang="de-DE" sz="1600" dirty="0">
                <a:solidFill>
                  <a:srgbClr val="000000"/>
                </a:solidFill>
              </a:rPr>
              <a:t> Konzept der Freigabe nach heutiger Praxis damit obsolet. </a:t>
            </a:r>
          </a:p>
          <a:p>
            <a:pPr lvl="0"/>
            <a:r>
              <a:rPr lang="de-DE" sz="1600" dirty="0">
                <a:solidFill>
                  <a:srgbClr val="000000"/>
                </a:solidFill>
              </a:rPr>
              <a:t>Unabhängig davon setzt sich der BUND für eine generelle Senkung von Grenzwerten im Strahlenschutz für Bevölkerung und Beschäftigten um den Faktor 10 sowie eine Senkung der Grenzwerte für strahlenempfindliche Organe ein. Als oberstes Schutzziel des Strahlenschutzes muss die Unversehrtheit von Ungeborenen, Nachkommen und Kindern angesehen werden. (siehe Stellungnahme des BUND zum Entwurf des neuen Strahlenschutzgesetzes) </a:t>
            </a:r>
            <a:endParaRPr lang="de-DE" altLang="de-DE" sz="1600" dirty="0">
              <a:solidFill>
                <a:srgbClr val="000000"/>
              </a:solidFill>
            </a:endParaRPr>
          </a:p>
          <a:p>
            <a:endParaRPr lang="de-DE" dirty="0"/>
          </a:p>
        </p:txBody>
      </p:sp>
      <p:sp>
        <p:nvSpPr>
          <p:cNvPr id="4" name="Foliennummernplatzhalter 3"/>
          <p:cNvSpPr>
            <a:spLocks noGrp="1"/>
          </p:cNvSpPr>
          <p:nvPr>
            <p:ph type="sldNum" sz="quarter" idx="12"/>
          </p:nvPr>
        </p:nvSpPr>
        <p:spPr/>
        <p:txBody>
          <a:bodyPr/>
          <a:lstStyle/>
          <a:p>
            <a:pPr>
              <a:defRPr/>
            </a:pPr>
            <a:fld id="{990FAF43-3EA8-4D55-AB98-F6496DCBF52C}" type="slidenum">
              <a:rPr lang="de-DE" smtClean="0"/>
              <a:pPr>
                <a:defRPr/>
              </a:pPr>
              <a:t>21</a:t>
            </a:fld>
            <a:endParaRPr lang="de-DE"/>
          </a:p>
        </p:txBody>
      </p:sp>
    </p:spTree>
    <p:extLst>
      <p:ext uri="{BB962C8B-B14F-4D97-AF65-F5344CB8AC3E}">
        <p14:creationId xmlns:p14="http://schemas.microsoft.com/office/powerpoint/2010/main" val="1654642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solidFill>
                  <a:srgbClr val="008000"/>
                </a:solidFill>
              </a:rPr>
              <a:t>Kernforderungen </a:t>
            </a:r>
            <a:r>
              <a:rPr lang="de-DE" sz="2800" b="1" dirty="0">
                <a:solidFill>
                  <a:srgbClr val="008000"/>
                </a:solidFill>
              </a:rPr>
              <a:t>des BUND zum </a:t>
            </a:r>
            <a:r>
              <a:rPr lang="de-DE" sz="2800" b="1" dirty="0" smtClean="0">
                <a:solidFill>
                  <a:srgbClr val="008000"/>
                </a:solidFill>
              </a:rPr>
              <a:t>Strahlenschutzgesetz</a:t>
            </a:r>
            <a:endParaRPr lang="de-DE" sz="2800" b="1" dirty="0">
              <a:solidFill>
                <a:srgbClr val="008000"/>
              </a:solidFill>
            </a:endParaRPr>
          </a:p>
        </p:txBody>
      </p:sp>
      <p:sp>
        <p:nvSpPr>
          <p:cNvPr id="3" name="Inhaltsplatzhalter 2"/>
          <p:cNvSpPr>
            <a:spLocks noGrp="1"/>
          </p:cNvSpPr>
          <p:nvPr>
            <p:ph idx="1"/>
          </p:nvPr>
        </p:nvSpPr>
        <p:spPr>
          <a:xfrm>
            <a:off x="467544" y="1340768"/>
            <a:ext cx="8280920" cy="5328592"/>
          </a:xfrm>
        </p:spPr>
        <p:txBody>
          <a:bodyPr/>
          <a:lstStyle/>
          <a:p>
            <a:r>
              <a:rPr lang="de-DE" sz="1800" dirty="0" smtClean="0">
                <a:solidFill>
                  <a:srgbClr val="FF0000"/>
                </a:solidFill>
              </a:rPr>
              <a:t>Ergänzung um Schutzziel der Unversehrtheit der Nachkommen</a:t>
            </a:r>
          </a:p>
          <a:p>
            <a:r>
              <a:rPr lang="de-DE" sz="1800" dirty="0" smtClean="0">
                <a:solidFill>
                  <a:srgbClr val="FF0000"/>
                </a:solidFill>
              </a:rPr>
              <a:t>Senkung Dosisgrenzwert Bevölkerung auf 0,1 </a:t>
            </a:r>
            <a:r>
              <a:rPr lang="de-DE" sz="1800" dirty="0" err="1" smtClean="0">
                <a:solidFill>
                  <a:srgbClr val="FF0000"/>
                </a:solidFill>
              </a:rPr>
              <a:t>mSv</a:t>
            </a:r>
            <a:r>
              <a:rPr lang="de-DE" sz="1800" dirty="0" smtClean="0">
                <a:solidFill>
                  <a:srgbClr val="FF0000"/>
                </a:solidFill>
              </a:rPr>
              <a:t>/a und Begrenzung der Kollektivdosis</a:t>
            </a:r>
          </a:p>
          <a:p>
            <a:r>
              <a:rPr lang="de-DE" sz="1800" dirty="0" smtClean="0"/>
              <a:t>Senkung organspezifischer Grenzwerte für Haut und Augenlinse für stochastische Schäden</a:t>
            </a:r>
          </a:p>
          <a:p>
            <a:r>
              <a:rPr lang="de-DE" sz="1800" dirty="0" smtClean="0"/>
              <a:t>Dosisgrenzwert für die Gonaden</a:t>
            </a:r>
          </a:p>
          <a:p>
            <a:r>
              <a:rPr lang="de-DE" sz="1800" dirty="0" smtClean="0"/>
              <a:t>Erhöhung Schutz bei Schwangerschaft</a:t>
            </a:r>
          </a:p>
          <a:p>
            <a:r>
              <a:rPr lang="de-DE" sz="1800" dirty="0" smtClean="0"/>
              <a:t>Regelwerk zur  Begrenzung der diagnostischen Strahlenbelastung</a:t>
            </a:r>
          </a:p>
          <a:p>
            <a:r>
              <a:rPr lang="de-DE" sz="1800" dirty="0" smtClean="0"/>
              <a:t>Grenzwert von  50 </a:t>
            </a:r>
            <a:r>
              <a:rPr lang="de-DE" sz="1800" dirty="0" err="1" smtClean="0"/>
              <a:t>Bq</a:t>
            </a:r>
            <a:r>
              <a:rPr lang="de-DE" sz="1800" dirty="0" smtClean="0"/>
              <a:t>/cbm Radon in Gebäuden (statt 300 </a:t>
            </a:r>
            <a:r>
              <a:rPr lang="de-DE" sz="1800" dirty="0" err="1" smtClean="0"/>
              <a:t>Bq</a:t>
            </a:r>
            <a:r>
              <a:rPr lang="de-DE" sz="1800" dirty="0" smtClean="0"/>
              <a:t>/cbm)</a:t>
            </a:r>
          </a:p>
          <a:p>
            <a:r>
              <a:rPr lang="de-DE" sz="1800" dirty="0" smtClean="0"/>
              <a:t>Senkung Radiumgrenzwert in Mineral- und Trinkwasser auf 10 </a:t>
            </a:r>
            <a:r>
              <a:rPr lang="de-DE" sz="1800" dirty="0" err="1" smtClean="0"/>
              <a:t>mBq</a:t>
            </a:r>
            <a:r>
              <a:rPr lang="de-DE" sz="1800" dirty="0" smtClean="0"/>
              <a:t>/l</a:t>
            </a:r>
          </a:p>
          <a:p>
            <a:r>
              <a:rPr lang="de-DE" sz="1800" dirty="0" smtClean="0"/>
              <a:t>Berücksichtigung RBW von Neutronen und Protonen bei Dosisermittlung Castoren und Flugpersonal</a:t>
            </a:r>
          </a:p>
          <a:p>
            <a:r>
              <a:rPr lang="de-DE" sz="1800" dirty="0" smtClean="0"/>
              <a:t>Erweiterung der Rechenvorschriften nach AVV</a:t>
            </a:r>
          </a:p>
          <a:p>
            <a:r>
              <a:rPr lang="de-DE" sz="1800" dirty="0" smtClean="0">
                <a:solidFill>
                  <a:srgbClr val="FF0000"/>
                </a:solidFill>
              </a:rPr>
              <a:t>Aufhebung der Freigaberegelung für gering radioaktive Reststoffe</a:t>
            </a:r>
          </a:p>
          <a:p>
            <a:r>
              <a:rPr lang="de-DE" sz="1800" dirty="0" smtClean="0"/>
              <a:t>Revision des Auswahlverfahrens für Fachgremien, Lehrstühle</a:t>
            </a:r>
          </a:p>
          <a:p>
            <a:r>
              <a:rPr lang="de-DE" sz="1800" dirty="0" smtClean="0"/>
              <a:t>..</a:t>
            </a:r>
            <a:r>
              <a:rPr lang="de-DE" sz="1800" b="1" dirty="0" smtClean="0">
                <a:solidFill>
                  <a:srgbClr val="0070C0"/>
                </a:solidFill>
              </a:rPr>
              <a:t>und Einführung absolutes Minimierungsgebot </a:t>
            </a:r>
            <a:r>
              <a:rPr lang="de-DE" sz="1800" b="1" u="sng" dirty="0" smtClean="0">
                <a:solidFill>
                  <a:srgbClr val="0070C0"/>
                </a:solidFill>
              </a:rPr>
              <a:t>ohne Abwägung mit wirtschaftlichem Nutzen. </a:t>
            </a:r>
          </a:p>
          <a:p>
            <a:endParaRPr lang="de-DE" sz="2000" dirty="0"/>
          </a:p>
        </p:txBody>
      </p:sp>
      <p:sp>
        <p:nvSpPr>
          <p:cNvPr id="4" name="Foliennummernplatzhalter 3"/>
          <p:cNvSpPr>
            <a:spLocks noGrp="1"/>
          </p:cNvSpPr>
          <p:nvPr>
            <p:ph type="sldNum" sz="quarter" idx="12"/>
          </p:nvPr>
        </p:nvSpPr>
        <p:spPr/>
        <p:txBody>
          <a:bodyPr/>
          <a:lstStyle/>
          <a:p>
            <a:pPr>
              <a:defRPr/>
            </a:pPr>
            <a:fld id="{990FAF43-3EA8-4D55-AB98-F6496DCBF52C}" type="slidenum">
              <a:rPr lang="de-DE" smtClean="0"/>
              <a:pPr>
                <a:defRPr/>
              </a:pPr>
              <a:t>22</a:t>
            </a:fld>
            <a:endParaRPr lang="de-DE" dirty="0"/>
          </a:p>
        </p:txBody>
      </p:sp>
    </p:spTree>
    <p:extLst>
      <p:ext uri="{BB962C8B-B14F-4D97-AF65-F5344CB8AC3E}">
        <p14:creationId xmlns:p14="http://schemas.microsoft.com/office/powerpoint/2010/main" val="686511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solidFill>
                  <a:srgbClr val="008000"/>
                </a:solidFill>
              </a:rPr>
              <a:t>Kernforderungen BUND + 50 Organisationen </a:t>
            </a:r>
            <a:endParaRPr lang="de-DE" sz="2800" b="1" dirty="0">
              <a:solidFill>
                <a:srgbClr val="008000"/>
              </a:solidFill>
            </a:endParaRPr>
          </a:p>
        </p:txBody>
      </p:sp>
      <p:sp>
        <p:nvSpPr>
          <p:cNvPr id="3" name="Inhaltsplatzhalter 2"/>
          <p:cNvSpPr>
            <a:spLocks noGrp="1"/>
          </p:cNvSpPr>
          <p:nvPr>
            <p:ph idx="1"/>
          </p:nvPr>
        </p:nvSpPr>
        <p:spPr>
          <a:xfrm>
            <a:off x="539552" y="1340768"/>
            <a:ext cx="8229600" cy="4525963"/>
          </a:xfrm>
        </p:spPr>
        <p:txBody>
          <a:bodyPr/>
          <a:lstStyle/>
          <a:p>
            <a:r>
              <a:rPr lang="de-DE" altLang="de-DE" sz="1800" b="1" dirty="0" smtClean="0"/>
              <a:t>Damals: </a:t>
            </a:r>
            <a:r>
              <a:rPr lang="de-DE" altLang="de-DE" sz="1800" dirty="0" smtClean="0"/>
              <a:t>Vereinbarung </a:t>
            </a:r>
            <a:r>
              <a:rPr lang="de-DE" altLang="de-DE" sz="1800" dirty="0"/>
              <a:t>zum </a:t>
            </a:r>
            <a:r>
              <a:rPr lang="de-DE" altLang="de-DE" sz="1800" dirty="0" err="1"/>
              <a:t>Atom“konsens</a:t>
            </a:r>
            <a:r>
              <a:rPr lang="de-DE" altLang="de-DE" sz="1800" dirty="0" smtClean="0"/>
              <a:t>“: </a:t>
            </a:r>
            <a:r>
              <a:rPr lang="de-DE" altLang="de-DE" sz="1800" dirty="0"/>
              <a:t>„Die Bundesregierung wird keine Initiative ergreifen, mit der die Nutzung der Kernenergie durch einseitige Maßnahmen diskriminiert wird.“ (14.6.2000) – danach Verabschiedung der Strahlenschutz-verordnung mit Implementierung eines neuen „Freigabesystems“ sowie Änderung des UVP-Gesetzes (Juli 2001) </a:t>
            </a:r>
          </a:p>
          <a:p>
            <a:r>
              <a:rPr lang="de-DE" altLang="de-DE" sz="1800" b="1" dirty="0"/>
              <a:t>u</a:t>
            </a:r>
            <a:r>
              <a:rPr lang="de-DE" altLang="de-DE" sz="1800" b="1" dirty="0" smtClean="0"/>
              <a:t>nd Heute</a:t>
            </a:r>
            <a:r>
              <a:rPr lang="de-DE" altLang="de-DE" sz="1800" dirty="0" smtClean="0"/>
              <a:t>: Vorrangiges Ziel im neuen Strahlenschutzgesetz: Gesundheitsschutz der Bevölkerung und Unversehrtheit und Vermeidung von genetischen Schäden für die Nachkommen. Wirtschaftliche Interessen sind dem unterzuordnen. </a:t>
            </a:r>
          </a:p>
          <a:p>
            <a:r>
              <a:rPr lang="de-DE" altLang="de-DE" sz="1800" dirty="0" smtClean="0"/>
              <a:t>Wunsch </a:t>
            </a:r>
            <a:r>
              <a:rPr lang="de-DE" altLang="de-DE" sz="1800" dirty="0"/>
              <a:t>und Erwartung an die Politik: </a:t>
            </a:r>
            <a:r>
              <a:rPr lang="de-DE" altLang="de-DE" sz="1800" dirty="0" smtClean="0"/>
              <a:t/>
            </a:r>
            <a:br>
              <a:rPr lang="de-DE" altLang="de-DE" sz="1800" dirty="0" smtClean="0"/>
            </a:br>
            <a:r>
              <a:rPr lang="de-DE" altLang="de-DE" sz="1800" dirty="0" smtClean="0"/>
              <a:t/>
            </a:r>
            <a:br>
              <a:rPr lang="de-DE" altLang="de-DE" sz="1800" dirty="0" smtClean="0"/>
            </a:br>
            <a:r>
              <a:rPr lang="de-DE" altLang="de-DE" sz="1800" b="1" dirty="0" smtClean="0"/>
              <a:t>Das </a:t>
            </a:r>
            <a:r>
              <a:rPr lang="de-DE" altLang="de-DE" sz="1800" b="1" dirty="0"/>
              <a:t>Strahlenschutzgesetz sollte genutzt werden, um allein am Ziel der Gesundheitsvorsorge orientierten Strahlenschutz umzusetzen! </a:t>
            </a:r>
            <a:r>
              <a:rPr lang="de-DE" altLang="de-DE" sz="1800" b="1" dirty="0" smtClean="0"/>
              <a:t>…</a:t>
            </a:r>
          </a:p>
          <a:p>
            <a:r>
              <a:rPr lang="de-DE" altLang="de-DE" sz="1800" b="1" dirty="0" smtClean="0"/>
              <a:t>… und kein eingeschränkter Strahlenschutz mehr, der den Interessen der Atomwirtschaft untergeordnet wurde. </a:t>
            </a:r>
            <a:endParaRPr lang="de-DE" altLang="de-DE" sz="1800" b="1" dirty="0"/>
          </a:p>
          <a:p>
            <a:endParaRPr lang="de-DE" altLang="de-DE" sz="1800" dirty="0">
              <a:solidFill>
                <a:srgbClr val="0070C0"/>
              </a:solidFill>
            </a:endParaRPr>
          </a:p>
          <a:p>
            <a:r>
              <a:rPr lang="de-DE" altLang="de-DE" sz="1600" b="1" dirty="0" smtClean="0">
                <a:solidFill>
                  <a:srgbClr val="0070C0"/>
                </a:solidFill>
              </a:rPr>
              <a:t>Siehe: BUND </a:t>
            </a:r>
            <a:r>
              <a:rPr lang="de-DE" altLang="de-DE" sz="1600" b="1" dirty="0">
                <a:solidFill>
                  <a:srgbClr val="0070C0"/>
                </a:solidFill>
              </a:rPr>
              <a:t>Stellungnahme zum Entwurf eines </a:t>
            </a:r>
            <a:r>
              <a:rPr lang="de-DE" altLang="de-DE" sz="1600" b="1" dirty="0" smtClean="0">
                <a:solidFill>
                  <a:srgbClr val="0070C0"/>
                </a:solidFill>
              </a:rPr>
              <a:t>Strahlenschutzgesetzes </a:t>
            </a:r>
            <a:br>
              <a:rPr lang="de-DE" altLang="de-DE" sz="1600" b="1" dirty="0" smtClean="0">
                <a:solidFill>
                  <a:srgbClr val="0070C0"/>
                </a:solidFill>
              </a:rPr>
            </a:br>
            <a:r>
              <a:rPr lang="de-DE" altLang="de-DE" sz="1600" b="1" dirty="0" smtClean="0">
                <a:solidFill>
                  <a:srgbClr val="0070C0"/>
                </a:solidFill>
              </a:rPr>
              <a:t>und  </a:t>
            </a:r>
            <a:r>
              <a:rPr lang="de-DE" altLang="de-DE" sz="1600" b="1" dirty="0">
                <a:solidFill>
                  <a:srgbClr val="0070C0"/>
                </a:solidFill>
              </a:rPr>
              <a:t>Stellungnahme von über 50 Organisationen.</a:t>
            </a:r>
          </a:p>
          <a:p>
            <a:endParaRPr lang="de-DE" sz="2800" dirty="0"/>
          </a:p>
        </p:txBody>
      </p:sp>
      <p:sp>
        <p:nvSpPr>
          <p:cNvPr id="4" name="Foliennummernplatzhalter 3"/>
          <p:cNvSpPr>
            <a:spLocks noGrp="1"/>
          </p:cNvSpPr>
          <p:nvPr>
            <p:ph type="sldNum" sz="quarter" idx="12"/>
          </p:nvPr>
        </p:nvSpPr>
        <p:spPr/>
        <p:txBody>
          <a:bodyPr/>
          <a:lstStyle/>
          <a:p>
            <a:pPr>
              <a:defRPr/>
            </a:pPr>
            <a:fld id="{990FAF43-3EA8-4D55-AB98-F6496DCBF52C}" type="slidenum">
              <a:rPr lang="de-DE" smtClean="0"/>
              <a:pPr>
                <a:defRPr/>
              </a:pPr>
              <a:t>23</a:t>
            </a:fld>
            <a:endParaRPr lang="de-DE" dirty="0"/>
          </a:p>
        </p:txBody>
      </p:sp>
    </p:spTree>
    <p:extLst>
      <p:ext uri="{BB962C8B-B14F-4D97-AF65-F5344CB8AC3E}">
        <p14:creationId xmlns:p14="http://schemas.microsoft.com/office/powerpoint/2010/main" val="305597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251520" y="116632"/>
            <a:ext cx="8610922" cy="2232247"/>
          </a:xfrm>
        </p:spPr>
        <p:txBody>
          <a:bodyPr/>
          <a:lstStyle/>
          <a:p>
            <a:pPr algn="l"/>
            <a:r>
              <a:rPr lang="de-DE" altLang="de-DE" sz="2600" b="1" dirty="0">
                <a:solidFill>
                  <a:srgbClr val="008000"/>
                </a:solidFill>
              </a:rPr>
              <a:t/>
            </a:r>
            <a:br>
              <a:rPr lang="de-DE" altLang="de-DE" sz="2600" b="1" dirty="0">
                <a:solidFill>
                  <a:srgbClr val="008000"/>
                </a:solidFill>
              </a:rPr>
            </a:br>
            <a:r>
              <a:rPr lang="de-DE" altLang="de-DE" sz="1000" b="1" dirty="0">
                <a:solidFill>
                  <a:srgbClr val="008000"/>
                </a:solidFill>
              </a:rPr>
              <a:t/>
            </a:r>
            <a:br>
              <a:rPr lang="de-DE" altLang="de-DE" sz="1000" b="1" dirty="0">
                <a:solidFill>
                  <a:srgbClr val="008000"/>
                </a:solidFill>
              </a:rPr>
            </a:br>
            <a:r>
              <a:rPr lang="de-DE" altLang="de-DE" sz="1100" b="1" dirty="0">
                <a:solidFill>
                  <a:srgbClr val="008000"/>
                </a:solidFill>
              </a:rPr>
              <a:t/>
            </a:r>
            <a:br>
              <a:rPr lang="de-DE" altLang="de-DE" sz="1100" b="1" dirty="0">
                <a:solidFill>
                  <a:srgbClr val="008000"/>
                </a:solidFill>
              </a:rPr>
            </a:br>
            <a:r>
              <a:rPr lang="de-DE" altLang="de-DE" sz="1100" b="1" dirty="0" smtClean="0">
                <a:solidFill>
                  <a:srgbClr val="008000"/>
                </a:solidFill>
              </a:rPr>
              <a:t/>
            </a:r>
            <a:br>
              <a:rPr lang="de-DE" altLang="de-DE" sz="1100" b="1" dirty="0" smtClean="0">
                <a:solidFill>
                  <a:srgbClr val="008000"/>
                </a:solidFill>
              </a:rPr>
            </a:br>
            <a:endParaRPr lang="de-DE" altLang="de-DE" sz="800" dirty="0" smtClean="0">
              <a:solidFill>
                <a:schemeClr val="tx1"/>
              </a:solidFill>
            </a:endParaRPr>
          </a:p>
        </p:txBody>
      </p:sp>
      <p:pic>
        <p:nvPicPr>
          <p:cNvPr id="38916" name="Picture 4" descr="http://www.kurswechsel.org/2010-09-18-anti-atom-de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722" y="3284984"/>
            <a:ext cx="2376537" cy="158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996932"/>
            <a:ext cx="2461296" cy="126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feld 2"/>
          <p:cNvSpPr txBox="1">
            <a:spLocks noChangeArrowheads="1"/>
          </p:cNvSpPr>
          <p:nvPr/>
        </p:nvSpPr>
        <p:spPr bwMode="auto">
          <a:xfrm>
            <a:off x="683569" y="6231075"/>
            <a:ext cx="4248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dirty="0" smtClean="0"/>
              <a:t>Kontakt: Dr</a:t>
            </a:r>
            <a:r>
              <a:rPr lang="de-DE" altLang="de-DE" sz="1400" dirty="0"/>
              <a:t>. Werner Neumann </a:t>
            </a:r>
            <a:br>
              <a:rPr lang="de-DE" altLang="de-DE" sz="1400" dirty="0"/>
            </a:br>
            <a:r>
              <a:rPr lang="de-DE" altLang="de-DE" sz="1400" dirty="0" err="1" smtClean="0"/>
              <a:t>werner.neumann</a:t>
            </a:r>
            <a:r>
              <a:rPr lang="de-DE" altLang="de-DE" sz="1400" dirty="0" smtClean="0"/>
              <a:t> @ bund.net</a:t>
            </a:r>
            <a:endParaRPr lang="de-DE" altLang="de-DE" sz="1400" dirty="0"/>
          </a:p>
        </p:txBody>
      </p:sp>
      <p:sp>
        <p:nvSpPr>
          <p:cNvPr id="3" name="Rechteck 2"/>
          <p:cNvSpPr/>
          <p:nvPr/>
        </p:nvSpPr>
        <p:spPr>
          <a:xfrm>
            <a:off x="899592" y="188640"/>
            <a:ext cx="7704658" cy="892552"/>
          </a:xfrm>
          <a:prstGeom prst="rect">
            <a:avLst/>
          </a:prstGeom>
        </p:spPr>
        <p:txBody>
          <a:bodyPr wrap="square">
            <a:spAutoFit/>
          </a:bodyPr>
          <a:lstStyle/>
          <a:p>
            <a:endParaRPr lang="de-DE" altLang="de-DE" sz="1600" dirty="0">
              <a:solidFill>
                <a:srgbClr val="0070C0"/>
              </a:solidFill>
            </a:endParaRPr>
          </a:p>
          <a:p>
            <a:r>
              <a:rPr lang="de-DE" dirty="0" smtClean="0"/>
              <a:t> </a:t>
            </a:r>
          </a:p>
          <a:p>
            <a:endParaRPr lang="de-DE"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09229" y="875146"/>
            <a:ext cx="4016338" cy="5523645"/>
          </a:xfrm>
          <a:prstGeom prst="rect">
            <a:avLst/>
          </a:prstGeom>
        </p:spPr>
      </p:pic>
      <p:sp>
        <p:nvSpPr>
          <p:cNvPr id="11" name="Textfeld 10"/>
          <p:cNvSpPr txBox="1"/>
          <p:nvPr/>
        </p:nvSpPr>
        <p:spPr>
          <a:xfrm>
            <a:off x="1683517" y="5337361"/>
            <a:ext cx="3248524" cy="307777"/>
          </a:xfrm>
          <a:prstGeom prst="rect">
            <a:avLst/>
          </a:prstGeom>
          <a:noFill/>
        </p:spPr>
        <p:txBody>
          <a:bodyPr wrap="square" rtlCol="0">
            <a:spAutoFit/>
          </a:bodyPr>
          <a:lstStyle/>
          <a:p>
            <a:r>
              <a:rPr lang="de-DE" sz="1400" dirty="0" smtClean="0"/>
              <a:t>Zeichnung </a:t>
            </a:r>
            <a:r>
              <a:rPr lang="de-DE" sz="1400" dirty="0" err="1" smtClean="0"/>
              <a:t>N.Pralow</a:t>
            </a:r>
            <a:r>
              <a:rPr lang="de-DE" sz="1400" dirty="0" smtClean="0"/>
              <a:t> BUND SH</a:t>
            </a:r>
            <a:endParaRPr lang="de-DE" sz="1400" dirty="0"/>
          </a:p>
        </p:txBody>
      </p:sp>
      <p:sp>
        <p:nvSpPr>
          <p:cNvPr id="2" name="Textfeld 1"/>
          <p:cNvSpPr txBox="1"/>
          <p:nvPr/>
        </p:nvSpPr>
        <p:spPr>
          <a:xfrm>
            <a:off x="1317900" y="476672"/>
            <a:ext cx="6552728" cy="923330"/>
          </a:xfrm>
          <a:prstGeom prst="rect">
            <a:avLst/>
          </a:prstGeom>
          <a:noFill/>
        </p:spPr>
        <p:txBody>
          <a:bodyPr wrap="square" rtlCol="0">
            <a:spAutoFit/>
          </a:bodyPr>
          <a:lstStyle/>
          <a:p>
            <a:r>
              <a:rPr lang="de-DE" dirty="0" smtClean="0"/>
              <a:t>Wir haben nicht für die Abschaltung der Atomkraftwerke gekämpft, damit ein Teil des Atommülls in der Umwelt verteilt wird.  </a:t>
            </a:r>
            <a:endParaRPr lang="de-DE" dirty="0"/>
          </a:p>
        </p:txBody>
      </p:sp>
    </p:spTree>
    <p:extLst>
      <p:ext uri="{BB962C8B-B14F-4D97-AF65-F5344CB8AC3E}">
        <p14:creationId xmlns:p14="http://schemas.microsoft.com/office/powerpoint/2010/main" val="1703115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008000"/>
                </a:solidFill>
              </a:rPr>
              <a:t>Entwicklung der Strahlenschutzkonzepte und Grenzwerte der ICRP</a:t>
            </a:r>
            <a:endParaRPr lang="de-DE" sz="2400" b="1" dirty="0">
              <a:solidFill>
                <a:srgbClr val="008000"/>
              </a:solidFill>
            </a:endParaRPr>
          </a:p>
        </p:txBody>
      </p:sp>
      <p:sp>
        <p:nvSpPr>
          <p:cNvPr id="3" name="Inhaltsplatzhalter 2"/>
          <p:cNvSpPr>
            <a:spLocks noGrp="1"/>
          </p:cNvSpPr>
          <p:nvPr>
            <p:ph idx="1"/>
          </p:nvPr>
        </p:nvSpPr>
        <p:spPr>
          <a:xfrm>
            <a:off x="467544" y="1412776"/>
            <a:ext cx="8352928" cy="5040560"/>
          </a:xfrm>
        </p:spPr>
        <p:txBody>
          <a:bodyPr/>
          <a:lstStyle/>
          <a:p>
            <a:r>
              <a:rPr lang="de-DE" sz="1600" dirty="0" smtClean="0"/>
              <a:t>ICRP Gründung 1926, erste Empfehlung 1928, wären 1000 </a:t>
            </a:r>
            <a:r>
              <a:rPr lang="de-DE" sz="1600" dirty="0" err="1" smtClean="0"/>
              <a:t>mSv</a:t>
            </a:r>
            <a:r>
              <a:rPr lang="de-DE" sz="1600" dirty="0" smtClean="0"/>
              <a:t>/a – „keine unnötige Exposition“</a:t>
            </a:r>
          </a:p>
          <a:p>
            <a:r>
              <a:rPr lang="de-DE" sz="1600" dirty="0" smtClean="0"/>
              <a:t>ICRP 1934 – „Person kann Dosis tolerieren“ von ca. 	500 </a:t>
            </a:r>
            <a:r>
              <a:rPr lang="de-DE" sz="1600" dirty="0" err="1" smtClean="0"/>
              <a:t>mSv</a:t>
            </a:r>
            <a:r>
              <a:rPr lang="de-DE" sz="1600" dirty="0" smtClean="0"/>
              <a:t>/a</a:t>
            </a:r>
          </a:p>
          <a:p>
            <a:r>
              <a:rPr lang="de-DE" sz="1600" dirty="0" smtClean="0"/>
              <a:t>ICRP 1951 Empfehlung – 150 </a:t>
            </a:r>
            <a:r>
              <a:rPr lang="de-DE" sz="1600" dirty="0" err="1" smtClean="0"/>
              <a:t>mSv</a:t>
            </a:r>
            <a:r>
              <a:rPr lang="de-DE" sz="1600" dirty="0" smtClean="0"/>
              <a:t>/a</a:t>
            </a:r>
          </a:p>
          <a:p>
            <a:r>
              <a:rPr lang="de-DE" sz="1600" dirty="0" smtClean="0"/>
              <a:t>ICRP 1958 Empfehlung – 50 </a:t>
            </a:r>
            <a:r>
              <a:rPr lang="de-DE" sz="1600" dirty="0" err="1" smtClean="0"/>
              <a:t>mSv</a:t>
            </a:r>
            <a:r>
              <a:rPr lang="de-DE" sz="1600" dirty="0" smtClean="0"/>
              <a:t>/a (Arbeiter),  5 </a:t>
            </a:r>
            <a:r>
              <a:rPr lang="de-DE" sz="1600" dirty="0" err="1" smtClean="0"/>
              <a:t>mSv</a:t>
            </a:r>
            <a:r>
              <a:rPr lang="de-DE" sz="1600" dirty="0" smtClean="0"/>
              <a:t>/a Bevölkerung</a:t>
            </a:r>
          </a:p>
          <a:p>
            <a:r>
              <a:rPr lang="de-DE" sz="1600" dirty="0" smtClean="0"/>
              <a:t>ICRP 1977 (</a:t>
            </a:r>
            <a:r>
              <a:rPr lang="de-DE" sz="1600" dirty="0" err="1" smtClean="0"/>
              <a:t>no</a:t>
            </a:r>
            <a:r>
              <a:rPr lang="de-DE" sz="1600" dirty="0" smtClean="0"/>
              <a:t>. 26) NEU  Risikofaktor </a:t>
            </a:r>
            <a:r>
              <a:rPr lang="de-DE" sz="1600" dirty="0" smtClean="0">
                <a:solidFill>
                  <a:srgbClr val="FF0000"/>
                </a:solidFill>
              </a:rPr>
              <a:t>0,01 /</a:t>
            </a:r>
            <a:r>
              <a:rPr lang="de-DE" sz="1600" dirty="0" err="1" smtClean="0">
                <a:solidFill>
                  <a:srgbClr val="FF0000"/>
                </a:solidFill>
              </a:rPr>
              <a:t>Sv</a:t>
            </a:r>
            <a:r>
              <a:rPr lang="de-DE" sz="1600" dirty="0" smtClean="0">
                <a:solidFill>
                  <a:srgbClr val="FF0000"/>
                </a:solidFill>
              </a:rPr>
              <a:t> </a:t>
            </a:r>
            <a:r>
              <a:rPr lang="de-DE" sz="1600" dirty="0" smtClean="0"/>
              <a:t>(Ganzkörper Todesrisiko) – Grenzwerte 		50 </a:t>
            </a:r>
            <a:r>
              <a:rPr lang="de-DE" sz="1600" dirty="0" err="1" smtClean="0"/>
              <a:t>mSv</a:t>
            </a:r>
            <a:r>
              <a:rPr lang="de-DE" sz="1600" dirty="0" smtClean="0"/>
              <a:t>/a (Arbeiter),</a:t>
            </a:r>
            <a:r>
              <a:rPr lang="de-DE" sz="1600" b="1" dirty="0" smtClean="0"/>
              <a:t> </a:t>
            </a:r>
            <a:r>
              <a:rPr lang="de-DE" sz="1600" b="1" dirty="0" smtClean="0">
                <a:solidFill>
                  <a:srgbClr val="0070C0"/>
                </a:solidFill>
              </a:rPr>
              <a:t>1 </a:t>
            </a:r>
            <a:r>
              <a:rPr lang="de-DE" sz="1600" b="1" dirty="0" err="1" smtClean="0">
                <a:solidFill>
                  <a:srgbClr val="0070C0"/>
                </a:solidFill>
              </a:rPr>
              <a:t>mSv</a:t>
            </a:r>
            <a:r>
              <a:rPr lang="de-DE" sz="1600" b="1" dirty="0" smtClean="0">
                <a:solidFill>
                  <a:srgbClr val="0070C0"/>
                </a:solidFill>
              </a:rPr>
              <a:t>/a  </a:t>
            </a:r>
            <a:r>
              <a:rPr lang="de-DE" sz="1600" dirty="0" smtClean="0"/>
              <a:t>Bevölkerung</a:t>
            </a:r>
          </a:p>
          <a:p>
            <a:r>
              <a:rPr lang="de-DE" sz="1600" dirty="0" smtClean="0">
                <a:solidFill>
                  <a:srgbClr val="FF0000"/>
                </a:solidFill>
              </a:rPr>
              <a:t>IAEA </a:t>
            </a:r>
            <a:r>
              <a:rPr lang="de-DE" sz="1600" dirty="0" smtClean="0"/>
              <a:t>1988 (</a:t>
            </a:r>
            <a:r>
              <a:rPr lang="de-DE" sz="1600" dirty="0" err="1" smtClean="0"/>
              <a:t>safety</a:t>
            </a:r>
            <a:r>
              <a:rPr lang="de-DE" sz="1600" dirty="0" smtClean="0"/>
              <a:t> </a:t>
            </a:r>
            <a:r>
              <a:rPr lang="de-DE" sz="1600" dirty="0" err="1" smtClean="0"/>
              <a:t>series</a:t>
            </a:r>
            <a:r>
              <a:rPr lang="de-DE" sz="1600" dirty="0" smtClean="0"/>
              <a:t> </a:t>
            </a:r>
            <a:r>
              <a:rPr lang="de-DE" sz="1600" dirty="0" err="1" smtClean="0"/>
              <a:t>no</a:t>
            </a:r>
            <a:r>
              <a:rPr lang="de-DE" sz="1600" dirty="0" smtClean="0"/>
              <a:t>. 89)  Einführung  triviale Dosis 10 µ</a:t>
            </a:r>
            <a:r>
              <a:rPr lang="de-DE" sz="1600" dirty="0" err="1" smtClean="0"/>
              <a:t>Sv</a:t>
            </a:r>
            <a:r>
              <a:rPr lang="de-DE" sz="1600" dirty="0" smtClean="0"/>
              <a:t>/a zur Freigabe</a:t>
            </a:r>
          </a:p>
          <a:p>
            <a:r>
              <a:rPr lang="de-DE" sz="1600" dirty="0" smtClean="0"/>
              <a:t>ICRP  1990  (</a:t>
            </a:r>
            <a:r>
              <a:rPr lang="de-DE" sz="1600" dirty="0" err="1" smtClean="0"/>
              <a:t>no</a:t>
            </a:r>
            <a:r>
              <a:rPr lang="de-DE" sz="1600" dirty="0" smtClean="0"/>
              <a:t>. 60)  Risikofaktor </a:t>
            </a:r>
            <a:r>
              <a:rPr lang="de-DE" sz="1600" dirty="0" smtClean="0">
                <a:solidFill>
                  <a:srgbClr val="FF0000"/>
                </a:solidFill>
              </a:rPr>
              <a:t>0,055 /</a:t>
            </a:r>
            <a:r>
              <a:rPr lang="de-DE" sz="1600" dirty="0" err="1" smtClean="0">
                <a:solidFill>
                  <a:srgbClr val="FF0000"/>
                </a:solidFill>
              </a:rPr>
              <a:t>Sv</a:t>
            </a:r>
            <a:r>
              <a:rPr lang="de-DE" sz="1600" dirty="0" smtClean="0">
                <a:solidFill>
                  <a:srgbClr val="FF0000"/>
                </a:solidFill>
              </a:rPr>
              <a:t>  </a:t>
            </a:r>
            <a:r>
              <a:rPr lang="de-DE" sz="1600" dirty="0" smtClean="0"/>
              <a:t>Krebsrisiko ,  0,04 für Strahlenarbeiter  Grenzwerte 		20 </a:t>
            </a:r>
            <a:r>
              <a:rPr lang="de-DE" sz="1600" dirty="0" err="1" smtClean="0"/>
              <a:t>mSv</a:t>
            </a:r>
            <a:r>
              <a:rPr lang="de-DE" sz="1600" dirty="0" smtClean="0"/>
              <a:t>/a (Arbeiter), </a:t>
            </a:r>
            <a:r>
              <a:rPr lang="de-DE" sz="1600" b="1" dirty="0" smtClean="0">
                <a:solidFill>
                  <a:srgbClr val="0070C0"/>
                </a:solidFill>
              </a:rPr>
              <a:t>1 </a:t>
            </a:r>
            <a:r>
              <a:rPr lang="de-DE" sz="1600" b="1" dirty="0" err="1" smtClean="0">
                <a:solidFill>
                  <a:srgbClr val="0070C0"/>
                </a:solidFill>
              </a:rPr>
              <a:t>mSv</a:t>
            </a:r>
            <a:r>
              <a:rPr lang="de-DE" sz="1600" b="1" dirty="0" smtClean="0">
                <a:solidFill>
                  <a:srgbClr val="0070C0"/>
                </a:solidFill>
              </a:rPr>
              <a:t>/a </a:t>
            </a:r>
            <a:r>
              <a:rPr lang="de-DE" sz="1600" dirty="0" smtClean="0"/>
              <a:t>Bevölkerung </a:t>
            </a:r>
            <a:r>
              <a:rPr lang="de-DE" sz="1400" dirty="0" smtClean="0"/>
              <a:t>(durchschnittlich) </a:t>
            </a:r>
          </a:p>
          <a:p>
            <a:r>
              <a:rPr lang="de-DE" sz="1600" dirty="0" smtClean="0"/>
              <a:t>EU BSS 2013/59 und Entwurf </a:t>
            </a:r>
            <a:r>
              <a:rPr lang="de-DE" sz="1600" dirty="0" err="1" smtClean="0"/>
              <a:t>StrlSchG</a:t>
            </a:r>
            <a:r>
              <a:rPr lang="de-DE" sz="1600" dirty="0" smtClean="0"/>
              <a:t> </a:t>
            </a:r>
            <a:br>
              <a:rPr lang="de-DE" sz="1600" dirty="0" smtClean="0"/>
            </a:br>
            <a:r>
              <a:rPr lang="de-DE" sz="1600" dirty="0" smtClean="0"/>
              <a:t>Grenzwerte 		20 </a:t>
            </a:r>
            <a:r>
              <a:rPr lang="de-DE" sz="1600" dirty="0" err="1" smtClean="0"/>
              <a:t>mSv</a:t>
            </a:r>
            <a:r>
              <a:rPr lang="de-DE" sz="1600" dirty="0" smtClean="0"/>
              <a:t>/a (Arbeiter § 74), 1 </a:t>
            </a:r>
            <a:r>
              <a:rPr lang="de-DE" sz="1600" dirty="0" err="1" smtClean="0"/>
              <a:t>mSv</a:t>
            </a:r>
            <a:r>
              <a:rPr lang="de-DE" sz="1600" dirty="0" smtClean="0"/>
              <a:t>/a (</a:t>
            </a:r>
            <a:r>
              <a:rPr lang="de-DE" sz="1600" dirty="0"/>
              <a:t>Bevölkerung </a:t>
            </a:r>
            <a:r>
              <a:rPr lang="de-DE" sz="1600" dirty="0" smtClean="0"/>
              <a:t>§ 76) </a:t>
            </a:r>
          </a:p>
          <a:p>
            <a:r>
              <a:rPr lang="de-DE" sz="1600" dirty="0" smtClean="0"/>
              <a:t>Neuere Erkenntnisse (RERF </a:t>
            </a:r>
            <a:r>
              <a:rPr lang="de-DE" sz="1600" dirty="0" err="1" smtClean="0"/>
              <a:t>Osaza</a:t>
            </a:r>
            <a:r>
              <a:rPr lang="de-DE" sz="1600" dirty="0" smtClean="0"/>
              <a:t> </a:t>
            </a:r>
            <a:r>
              <a:rPr lang="de-DE" sz="1600" dirty="0" err="1" smtClean="0"/>
              <a:t>etal</a:t>
            </a:r>
            <a:r>
              <a:rPr lang="de-DE" sz="1600" dirty="0" smtClean="0"/>
              <a:t>. , IPPNW)   Risikofaktor </a:t>
            </a:r>
            <a:r>
              <a:rPr lang="de-DE" sz="1800" b="1" dirty="0" smtClean="0">
                <a:solidFill>
                  <a:srgbClr val="FF0000"/>
                </a:solidFill>
              </a:rPr>
              <a:t>0,10 – 0,26/</a:t>
            </a:r>
            <a:r>
              <a:rPr lang="de-DE" sz="1800" b="1" dirty="0" err="1" smtClean="0">
                <a:solidFill>
                  <a:srgbClr val="FF0000"/>
                </a:solidFill>
              </a:rPr>
              <a:t>Sv</a:t>
            </a:r>
            <a:r>
              <a:rPr lang="de-DE" sz="1800" b="1" dirty="0" smtClean="0">
                <a:solidFill>
                  <a:srgbClr val="FF0000"/>
                </a:solidFill>
              </a:rPr>
              <a:t>. </a:t>
            </a:r>
            <a:r>
              <a:rPr lang="de-DE" sz="1600" dirty="0" smtClean="0"/>
              <a:t/>
            </a:r>
            <a:br>
              <a:rPr lang="de-DE" sz="1600" dirty="0" smtClean="0"/>
            </a:br>
            <a:r>
              <a:rPr lang="de-DE" sz="1600" dirty="0" smtClean="0"/>
              <a:t/>
            </a:r>
            <a:br>
              <a:rPr lang="de-DE" sz="1600" dirty="0" smtClean="0"/>
            </a:br>
            <a:r>
              <a:rPr lang="de-DE" sz="1600" dirty="0" smtClean="0"/>
              <a:t>Kernpunkt – ICRP hinkt jeweils den Erkenntnissen der Strahlenbiologie und der Epidemiologie hinterher. ICRP Empfehlungen sind nicht vorsorgend. </a:t>
            </a:r>
            <a:br>
              <a:rPr lang="de-DE" sz="1600" dirty="0" smtClean="0"/>
            </a:br>
            <a:endParaRPr lang="de-DE" sz="800" u="sng" dirty="0" smtClean="0"/>
          </a:p>
          <a:p>
            <a:r>
              <a:rPr lang="de-DE" sz="1200" dirty="0" smtClean="0"/>
              <a:t>(Quellen: ICRP 103, R. Clarke, J. Valentin- The </a:t>
            </a:r>
            <a:r>
              <a:rPr lang="de-DE" sz="1200" dirty="0" err="1" smtClean="0"/>
              <a:t>History</a:t>
            </a:r>
            <a:r>
              <a:rPr lang="de-DE" sz="1200" dirty="0" smtClean="0"/>
              <a:t> </a:t>
            </a:r>
            <a:r>
              <a:rPr lang="de-DE" sz="1200" dirty="0" err="1" smtClean="0"/>
              <a:t>of</a:t>
            </a:r>
            <a:r>
              <a:rPr lang="de-DE" sz="1200" dirty="0" smtClean="0"/>
              <a:t> ICRP </a:t>
            </a:r>
            <a:r>
              <a:rPr lang="de-DE" sz="1200" dirty="0" err="1" smtClean="0"/>
              <a:t>and</a:t>
            </a:r>
            <a:r>
              <a:rPr lang="de-DE" sz="1200" dirty="0" smtClean="0"/>
              <a:t> </a:t>
            </a:r>
            <a:r>
              <a:rPr lang="de-DE" sz="1200" dirty="0" err="1" smtClean="0"/>
              <a:t>the</a:t>
            </a:r>
            <a:r>
              <a:rPr lang="de-DE" sz="1200" dirty="0" smtClean="0"/>
              <a:t> Evolution </a:t>
            </a:r>
            <a:r>
              <a:rPr lang="de-DE" sz="1200" dirty="0" err="1" smtClean="0"/>
              <a:t>of</a:t>
            </a:r>
            <a:r>
              <a:rPr lang="de-DE" sz="1200" dirty="0" smtClean="0"/>
              <a:t> </a:t>
            </a:r>
            <a:r>
              <a:rPr lang="de-DE" sz="1200" dirty="0" err="1" smtClean="0"/>
              <a:t>its</a:t>
            </a:r>
            <a:r>
              <a:rPr lang="de-DE" sz="1200" dirty="0" smtClean="0"/>
              <a:t> </a:t>
            </a:r>
            <a:r>
              <a:rPr lang="de-DE" sz="1200" dirty="0" err="1" smtClean="0"/>
              <a:t>Policies</a:t>
            </a:r>
            <a:r>
              <a:rPr lang="de-DE" sz="1200" dirty="0" smtClean="0"/>
              <a:t>, 2009 </a:t>
            </a:r>
            <a:r>
              <a:rPr lang="de-DE" sz="1200" dirty="0" err="1" smtClean="0"/>
              <a:t>Elsevier</a:t>
            </a:r>
            <a:endParaRPr lang="de-DE" sz="1200" dirty="0"/>
          </a:p>
          <a:p>
            <a:r>
              <a:rPr lang="de-DE" sz="1200" dirty="0"/>
              <a:t>/</a:t>
            </a:r>
            <a:r>
              <a:rPr lang="de-DE" sz="1200" dirty="0" smtClean="0"/>
              <a:t>; Evolution </a:t>
            </a:r>
            <a:r>
              <a:rPr lang="de-DE" sz="1200" dirty="0" err="1" smtClean="0"/>
              <a:t>of</a:t>
            </a:r>
            <a:r>
              <a:rPr lang="de-DE" sz="1200" dirty="0" smtClean="0"/>
              <a:t> ICRP </a:t>
            </a:r>
            <a:r>
              <a:rPr lang="de-DE" sz="1200" dirty="0" err="1" smtClean="0"/>
              <a:t>Recommendations</a:t>
            </a:r>
            <a:r>
              <a:rPr lang="de-DE" sz="1200" dirty="0" smtClean="0"/>
              <a:t> 1977,1990,2007, Radiological </a:t>
            </a:r>
            <a:r>
              <a:rPr lang="de-DE" sz="1200" dirty="0" err="1" smtClean="0"/>
              <a:t>Protection</a:t>
            </a:r>
            <a:r>
              <a:rPr lang="de-DE" sz="1200" dirty="0" smtClean="0"/>
              <a:t>, </a:t>
            </a:r>
            <a:r>
              <a:rPr lang="de-DE" sz="1200" dirty="0" err="1" smtClean="0"/>
              <a:t>Nuclear</a:t>
            </a:r>
            <a:r>
              <a:rPr lang="de-DE" sz="1200" dirty="0" smtClean="0"/>
              <a:t> </a:t>
            </a:r>
            <a:r>
              <a:rPr lang="de-DE" sz="1200" dirty="0" err="1" smtClean="0"/>
              <a:t>Energy</a:t>
            </a:r>
            <a:r>
              <a:rPr lang="de-DE" sz="1200" dirty="0" smtClean="0"/>
              <a:t> Agency, NEA </a:t>
            </a:r>
            <a:r>
              <a:rPr lang="de-DE" sz="1200" dirty="0" err="1" smtClean="0"/>
              <a:t>No</a:t>
            </a:r>
            <a:r>
              <a:rPr lang="de-DE" sz="1200" dirty="0" smtClean="0"/>
              <a:t>. 6920,OECD, 2011</a:t>
            </a:r>
            <a:r>
              <a:rPr lang="de-DE" sz="1200" dirty="0"/>
              <a:t> </a:t>
            </a:r>
            <a:r>
              <a:rPr lang="de-DE" sz="1200" dirty="0" smtClean="0"/>
              <a:t>/  ICRP 103 Empfehlungen der ICRP, deutsche Fassung des </a:t>
            </a:r>
            <a:r>
              <a:rPr lang="de-DE" sz="1200" dirty="0" err="1" smtClean="0"/>
              <a:t>BfS</a:t>
            </a:r>
            <a:r>
              <a:rPr lang="de-DE" sz="1200" dirty="0" smtClean="0"/>
              <a:t>. </a:t>
            </a:r>
          </a:p>
          <a:p>
            <a:endParaRPr lang="de-DE" dirty="0"/>
          </a:p>
        </p:txBody>
      </p:sp>
      <p:sp>
        <p:nvSpPr>
          <p:cNvPr id="4" name="Foliennummernplatzhalter 3"/>
          <p:cNvSpPr>
            <a:spLocks noGrp="1"/>
          </p:cNvSpPr>
          <p:nvPr>
            <p:ph type="sldNum" sz="quarter" idx="12"/>
          </p:nvPr>
        </p:nvSpPr>
        <p:spPr/>
        <p:txBody>
          <a:bodyPr/>
          <a:lstStyle/>
          <a:p>
            <a:pPr>
              <a:defRPr/>
            </a:pPr>
            <a:fld id="{990FAF43-3EA8-4D55-AB98-F6496DCBF52C}" type="slidenum">
              <a:rPr lang="de-DE" smtClean="0"/>
              <a:pPr>
                <a:defRPr/>
              </a:pPr>
              <a:t>3</a:t>
            </a:fld>
            <a:endParaRPr lang="de-DE" dirty="0"/>
          </a:p>
        </p:txBody>
      </p:sp>
    </p:spTree>
    <p:extLst>
      <p:ext uri="{BB962C8B-B14F-4D97-AF65-F5344CB8AC3E}">
        <p14:creationId xmlns:p14="http://schemas.microsoft.com/office/powerpoint/2010/main" val="342997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solidFill>
                  <a:srgbClr val="008000"/>
                </a:solidFill>
              </a:rPr>
              <a:t>Die </a:t>
            </a:r>
            <a:r>
              <a:rPr lang="de-DE" sz="2800" b="1" dirty="0" err="1" smtClean="0">
                <a:solidFill>
                  <a:srgbClr val="008000"/>
                </a:solidFill>
              </a:rPr>
              <a:t>Strahlenschutz“philosophie</a:t>
            </a:r>
            <a:r>
              <a:rPr lang="de-DE" sz="2800" b="1" dirty="0" smtClean="0">
                <a:solidFill>
                  <a:srgbClr val="008000"/>
                </a:solidFill>
              </a:rPr>
              <a:t>“ der ICRP</a:t>
            </a:r>
            <a:endParaRPr lang="de-DE" sz="2800" b="1" dirty="0">
              <a:solidFill>
                <a:srgbClr val="008000"/>
              </a:solidFill>
            </a:endParaRPr>
          </a:p>
        </p:txBody>
      </p:sp>
      <p:sp>
        <p:nvSpPr>
          <p:cNvPr id="3" name="Inhaltsplatzhalter 2"/>
          <p:cNvSpPr>
            <a:spLocks noGrp="1"/>
          </p:cNvSpPr>
          <p:nvPr>
            <p:ph idx="1"/>
          </p:nvPr>
        </p:nvSpPr>
        <p:spPr>
          <a:xfrm>
            <a:off x="467544" y="1196752"/>
            <a:ext cx="8424936" cy="5661248"/>
          </a:xfrm>
        </p:spPr>
        <p:txBody>
          <a:bodyPr/>
          <a:lstStyle/>
          <a:p>
            <a:r>
              <a:rPr lang="de-DE" sz="1600" dirty="0"/>
              <a:t>ICRP 1954 Einführung des Prinzips des „akzeptablen Risikos“ – nach „so gering wie möglich“ nun „</a:t>
            </a:r>
            <a:r>
              <a:rPr lang="de-DE" sz="1600" dirty="0" err="1"/>
              <a:t>as</a:t>
            </a:r>
            <a:r>
              <a:rPr lang="de-DE" sz="1600" dirty="0"/>
              <a:t> </a:t>
            </a:r>
            <a:r>
              <a:rPr lang="de-DE" sz="1600" dirty="0" err="1"/>
              <a:t>low</a:t>
            </a:r>
            <a:r>
              <a:rPr lang="de-DE" sz="1600" dirty="0"/>
              <a:t> </a:t>
            </a:r>
            <a:r>
              <a:rPr lang="de-DE" sz="1600" dirty="0" err="1"/>
              <a:t>as</a:t>
            </a:r>
            <a:r>
              <a:rPr lang="de-DE" sz="1600" dirty="0"/>
              <a:t> </a:t>
            </a:r>
            <a:r>
              <a:rPr lang="de-DE" sz="1600" dirty="0" err="1"/>
              <a:t>practicable</a:t>
            </a:r>
            <a:r>
              <a:rPr lang="de-DE" sz="1600" dirty="0"/>
              <a:t>“ und „</a:t>
            </a:r>
            <a:r>
              <a:rPr lang="de-DE" sz="1600" dirty="0" err="1" smtClean="0"/>
              <a:t>unneccesary</a:t>
            </a:r>
            <a:r>
              <a:rPr lang="de-DE" sz="1600" dirty="0" smtClean="0"/>
              <a:t> </a:t>
            </a:r>
            <a:r>
              <a:rPr lang="de-DE" sz="1600" dirty="0" err="1"/>
              <a:t>exposure</a:t>
            </a:r>
            <a:r>
              <a:rPr lang="de-DE" sz="1600" dirty="0"/>
              <a:t> </a:t>
            </a:r>
            <a:r>
              <a:rPr lang="de-DE" sz="1600" dirty="0" err="1"/>
              <a:t>be</a:t>
            </a:r>
            <a:r>
              <a:rPr lang="de-DE" sz="1600" dirty="0"/>
              <a:t> </a:t>
            </a:r>
            <a:r>
              <a:rPr lang="de-DE" sz="1600" dirty="0" err="1"/>
              <a:t>avoided</a:t>
            </a:r>
            <a:r>
              <a:rPr lang="de-DE" sz="1600" dirty="0"/>
              <a:t> </a:t>
            </a:r>
            <a:r>
              <a:rPr lang="de-DE" sz="1600" dirty="0" err="1"/>
              <a:t>and</a:t>
            </a:r>
            <a:r>
              <a:rPr lang="de-DE" sz="1600" dirty="0"/>
              <a:t> all </a:t>
            </a:r>
            <a:r>
              <a:rPr lang="de-DE" sz="1600" dirty="0" err="1"/>
              <a:t>doses</a:t>
            </a:r>
            <a:r>
              <a:rPr lang="de-DE" sz="1600" dirty="0"/>
              <a:t> </a:t>
            </a:r>
            <a:r>
              <a:rPr lang="de-DE" sz="1600" dirty="0" err="1"/>
              <a:t>be</a:t>
            </a:r>
            <a:r>
              <a:rPr lang="de-DE" sz="1600" dirty="0"/>
              <a:t> </a:t>
            </a:r>
            <a:r>
              <a:rPr lang="de-DE" sz="1600" dirty="0" err="1"/>
              <a:t>kept</a:t>
            </a:r>
            <a:r>
              <a:rPr lang="de-DE" sz="1600" dirty="0"/>
              <a:t> </a:t>
            </a:r>
            <a:r>
              <a:rPr lang="de-DE" sz="1600" dirty="0" err="1"/>
              <a:t>as</a:t>
            </a:r>
            <a:r>
              <a:rPr lang="de-DE" sz="1600" dirty="0"/>
              <a:t> </a:t>
            </a:r>
            <a:r>
              <a:rPr lang="de-DE" sz="1600" dirty="0" err="1"/>
              <a:t>low</a:t>
            </a:r>
            <a:r>
              <a:rPr lang="de-DE" sz="1600" dirty="0"/>
              <a:t> </a:t>
            </a:r>
            <a:r>
              <a:rPr lang="de-DE" sz="1600" dirty="0" err="1"/>
              <a:t>as</a:t>
            </a:r>
            <a:r>
              <a:rPr lang="de-DE" sz="1600" dirty="0"/>
              <a:t> </a:t>
            </a:r>
            <a:r>
              <a:rPr lang="de-DE" sz="1600" dirty="0" err="1"/>
              <a:t>readily</a:t>
            </a:r>
            <a:r>
              <a:rPr lang="de-DE" sz="1600" dirty="0"/>
              <a:t> </a:t>
            </a:r>
            <a:r>
              <a:rPr lang="de-DE" sz="1600" dirty="0" err="1"/>
              <a:t>achievable</a:t>
            </a:r>
            <a:r>
              <a:rPr lang="de-DE" sz="1600" dirty="0"/>
              <a:t>, </a:t>
            </a:r>
            <a:r>
              <a:rPr lang="de-DE" sz="1600" dirty="0" err="1"/>
              <a:t>economic</a:t>
            </a:r>
            <a:r>
              <a:rPr lang="de-DE" sz="1600" dirty="0"/>
              <a:t> </a:t>
            </a:r>
            <a:r>
              <a:rPr lang="de-DE" sz="1600" dirty="0" err="1"/>
              <a:t>and</a:t>
            </a:r>
            <a:r>
              <a:rPr lang="de-DE" sz="1600" dirty="0"/>
              <a:t> </a:t>
            </a:r>
            <a:r>
              <a:rPr lang="de-DE" sz="1600" dirty="0" err="1"/>
              <a:t>social</a:t>
            </a:r>
            <a:r>
              <a:rPr lang="de-DE" sz="1600" dirty="0"/>
              <a:t> </a:t>
            </a:r>
            <a:r>
              <a:rPr lang="de-DE" sz="1600" dirty="0" err="1"/>
              <a:t>consequences</a:t>
            </a:r>
            <a:r>
              <a:rPr lang="de-DE" sz="1600" dirty="0"/>
              <a:t> </a:t>
            </a:r>
            <a:r>
              <a:rPr lang="de-DE" sz="1600" dirty="0" err="1"/>
              <a:t>being</a:t>
            </a:r>
            <a:r>
              <a:rPr lang="de-DE" sz="1600" dirty="0"/>
              <a:t> </a:t>
            </a:r>
            <a:r>
              <a:rPr lang="de-DE" sz="1600" dirty="0" err="1"/>
              <a:t>taken</a:t>
            </a:r>
            <a:r>
              <a:rPr lang="de-DE" sz="1600" dirty="0"/>
              <a:t> </a:t>
            </a:r>
            <a:r>
              <a:rPr lang="de-DE" sz="1600" dirty="0" err="1"/>
              <a:t>into</a:t>
            </a:r>
            <a:r>
              <a:rPr lang="de-DE" sz="1600" dirty="0"/>
              <a:t> </a:t>
            </a:r>
            <a:r>
              <a:rPr lang="de-DE" sz="1600" dirty="0" err="1"/>
              <a:t>account</a:t>
            </a:r>
            <a:r>
              <a:rPr lang="de-DE" sz="1600" dirty="0"/>
              <a:t>. </a:t>
            </a:r>
          </a:p>
          <a:p>
            <a:r>
              <a:rPr lang="de-DE" sz="1600" dirty="0"/>
              <a:t>ICRP 1977 „</a:t>
            </a:r>
            <a:r>
              <a:rPr lang="de-DE" sz="1600" dirty="0" err="1"/>
              <a:t>practice</a:t>
            </a:r>
            <a:r>
              <a:rPr lang="de-DE" sz="1600" dirty="0"/>
              <a:t> must </a:t>
            </a:r>
            <a:r>
              <a:rPr lang="de-DE" sz="1600" dirty="0" err="1"/>
              <a:t>have</a:t>
            </a:r>
            <a:r>
              <a:rPr lang="de-DE" sz="1600" dirty="0"/>
              <a:t> a positive </a:t>
            </a:r>
            <a:r>
              <a:rPr lang="de-DE" sz="1600" dirty="0" err="1"/>
              <a:t>benefit</a:t>
            </a:r>
            <a:r>
              <a:rPr lang="de-DE" sz="1600" dirty="0"/>
              <a:t>“ – „all </a:t>
            </a:r>
            <a:r>
              <a:rPr lang="de-DE" sz="1600" dirty="0" err="1"/>
              <a:t>exposures</a:t>
            </a:r>
            <a:r>
              <a:rPr lang="de-DE" sz="1600" dirty="0"/>
              <a:t> </a:t>
            </a:r>
            <a:r>
              <a:rPr lang="de-DE" sz="1600" dirty="0" err="1"/>
              <a:t>shall</a:t>
            </a:r>
            <a:r>
              <a:rPr lang="de-DE" sz="1600" dirty="0"/>
              <a:t> </a:t>
            </a:r>
            <a:r>
              <a:rPr lang="de-DE" sz="1600" dirty="0" err="1"/>
              <a:t>be</a:t>
            </a:r>
            <a:r>
              <a:rPr lang="de-DE" sz="1600" dirty="0"/>
              <a:t> </a:t>
            </a:r>
            <a:r>
              <a:rPr lang="de-DE" sz="1600" dirty="0" err="1"/>
              <a:t>kept</a:t>
            </a:r>
            <a:r>
              <a:rPr lang="de-DE" sz="1600" dirty="0"/>
              <a:t> </a:t>
            </a:r>
            <a:r>
              <a:rPr lang="de-DE" sz="1600" dirty="0" err="1"/>
              <a:t>as</a:t>
            </a:r>
            <a:r>
              <a:rPr lang="de-DE" sz="1600" dirty="0"/>
              <a:t> </a:t>
            </a:r>
            <a:r>
              <a:rPr lang="de-DE" sz="1600" dirty="0" err="1"/>
              <a:t>low</a:t>
            </a:r>
            <a:r>
              <a:rPr lang="de-DE" sz="1600" dirty="0"/>
              <a:t> </a:t>
            </a:r>
            <a:r>
              <a:rPr lang="de-DE" sz="1600" dirty="0" err="1"/>
              <a:t>as</a:t>
            </a:r>
            <a:r>
              <a:rPr lang="de-DE" sz="1600" dirty="0"/>
              <a:t> </a:t>
            </a:r>
            <a:r>
              <a:rPr lang="de-DE" sz="1600" dirty="0" err="1"/>
              <a:t>reasonably</a:t>
            </a:r>
            <a:r>
              <a:rPr lang="de-DE" sz="1600" dirty="0"/>
              <a:t> </a:t>
            </a:r>
            <a:r>
              <a:rPr lang="de-DE" sz="1600" dirty="0" err="1"/>
              <a:t>achieveable</a:t>
            </a:r>
            <a:r>
              <a:rPr lang="de-DE" sz="1600" dirty="0"/>
              <a:t>,</a:t>
            </a:r>
            <a:r>
              <a:rPr lang="de-DE" sz="1600" b="1" dirty="0"/>
              <a:t> </a:t>
            </a:r>
            <a:r>
              <a:rPr lang="de-DE" sz="1600" b="1" dirty="0" err="1"/>
              <a:t>economic</a:t>
            </a:r>
            <a:r>
              <a:rPr lang="de-DE" sz="1600" b="1" dirty="0"/>
              <a:t> </a:t>
            </a:r>
            <a:r>
              <a:rPr lang="de-DE" sz="1600" dirty="0" err="1"/>
              <a:t>and</a:t>
            </a:r>
            <a:r>
              <a:rPr lang="de-DE" sz="1600" dirty="0"/>
              <a:t> </a:t>
            </a:r>
            <a:r>
              <a:rPr lang="de-DE" sz="1600" dirty="0" err="1"/>
              <a:t>social</a:t>
            </a:r>
            <a:r>
              <a:rPr lang="de-DE" sz="1600" dirty="0"/>
              <a:t> </a:t>
            </a:r>
            <a:r>
              <a:rPr lang="de-DE" sz="1600" dirty="0" err="1"/>
              <a:t>factors</a:t>
            </a:r>
            <a:r>
              <a:rPr lang="de-DE" sz="1600" dirty="0"/>
              <a:t> </a:t>
            </a:r>
            <a:r>
              <a:rPr lang="de-DE" sz="1600" dirty="0" err="1"/>
              <a:t>being</a:t>
            </a:r>
            <a:r>
              <a:rPr lang="de-DE" sz="1600" dirty="0"/>
              <a:t> </a:t>
            </a:r>
            <a:r>
              <a:rPr lang="de-DE" sz="1600" dirty="0" err="1"/>
              <a:t>taken</a:t>
            </a:r>
            <a:r>
              <a:rPr lang="de-DE" sz="1600" dirty="0"/>
              <a:t> </a:t>
            </a:r>
            <a:r>
              <a:rPr lang="de-DE" sz="1600" dirty="0" err="1"/>
              <a:t>into</a:t>
            </a:r>
            <a:r>
              <a:rPr lang="de-DE" sz="1600" dirty="0"/>
              <a:t> </a:t>
            </a:r>
            <a:r>
              <a:rPr lang="de-DE" sz="1600" dirty="0" err="1"/>
              <a:t>account</a:t>
            </a:r>
            <a:r>
              <a:rPr lang="de-DE" sz="1600" dirty="0" smtClean="0"/>
              <a:t>“ und </a:t>
            </a:r>
            <a:br>
              <a:rPr lang="de-DE" sz="1600" dirty="0" smtClean="0"/>
            </a:br>
            <a:r>
              <a:rPr lang="de-DE" sz="1600" dirty="0" smtClean="0"/>
              <a:t>Einführung des Systems von </a:t>
            </a:r>
            <a:br>
              <a:rPr lang="de-DE" sz="1600" dirty="0" smtClean="0"/>
            </a:br>
            <a:r>
              <a:rPr lang="de-DE" sz="1600" dirty="0" smtClean="0"/>
              <a:t>a) Rechtfertigung = positiver Nutzen </a:t>
            </a:r>
            <a:r>
              <a:rPr lang="de-DE" sz="1400" dirty="0" smtClean="0">
                <a:solidFill>
                  <a:srgbClr val="FF0000"/>
                </a:solidFill>
              </a:rPr>
              <a:t>(aber keine </a:t>
            </a:r>
            <a:r>
              <a:rPr lang="de-DE" sz="1400" dirty="0" err="1" smtClean="0">
                <a:solidFill>
                  <a:srgbClr val="FF0000"/>
                </a:solidFill>
              </a:rPr>
              <a:t>Alternativenprüfung</a:t>
            </a:r>
            <a:r>
              <a:rPr lang="de-DE" sz="1400" dirty="0">
                <a:solidFill>
                  <a:srgbClr val="FF0000"/>
                </a:solidFill>
              </a:rPr>
              <a:t> </a:t>
            </a:r>
            <a:r>
              <a:rPr lang="de-DE" sz="1400" dirty="0" smtClean="0">
                <a:solidFill>
                  <a:srgbClr val="FF0000"/>
                </a:solidFill>
              </a:rPr>
              <a:t>der Stromerzeugung!) </a:t>
            </a:r>
            <a:r>
              <a:rPr lang="de-DE" sz="1600" dirty="0" smtClean="0"/>
              <a:t/>
            </a:r>
            <a:br>
              <a:rPr lang="de-DE" sz="1600" dirty="0" smtClean="0"/>
            </a:br>
            <a:r>
              <a:rPr lang="de-DE" sz="1600" dirty="0" smtClean="0"/>
              <a:t>b) Optimierung = ALARA mit „Berücksichtigung“ von wirtschaftlichen und sozialen Faktoren </a:t>
            </a:r>
            <a:r>
              <a:rPr lang="de-DE" sz="1400" dirty="0" smtClean="0">
                <a:solidFill>
                  <a:srgbClr val="FF0000"/>
                </a:solidFill>
              </a:rPr>
              <a:t>(aber ohne gesellschaftliche Entscheidung über Abwägung von Kosten und Nutzen) </a:t>
            </a:r>
            <a:r>
              <a:rPr lang="de-DE" sz="1600" dirty="0" smtClean="0"/>
              <a:t/>
            </a:r>
            <a:br>
              <a:rPr lang="de-DE" sz="1600" dirty="0" smtClean="0"/>
            </a:br>
            <a:r>
              <a:rPr lang="de-DE" sz="1600" dirty="0" smtClean="0"/>
              <a:t>c) Begrenzung  = Dosisgrenzwerte</a:t>
            </a:r>
            <a:r>
              <a:rPr lang="de-DE" sz="1400" dirty="0" smtClean="0"/>
              <a:t> </a:t>
            </a:r>
            <a:r>
              <a:rPr lang="de-DE" sz="1400" dirty="0" smtClean="0">
                <a:solidFill>
                  <a:srgbClr val="FF0000"/>
                </a:solidFill>
              </a:rPr>
              <a:t>(neue Dosismodelle und Dosisfaktoren)</a:t>
            </a:r>
          </a:p>
          <a:p>
            <a:r>
              <a:rPr lang="de-DE" sz="1600" b="1" dirty="0" smtClean="0"/>
              <a:t>StrlSchV 2001, EU BSS sowie Entwurf </a:t>
            </a:r>
            <a:r>
              <a:rPr lang="de-DE" sz="1600" b="1" dirty="0" err="1" smtClean="0"/>
              <a:t>StlSchG</a:t>
            </a:r>
            <a:r>
              <a:rPr lang="de-DE" sz="1600" b="1" dirty="0" smtClean="0"/>
              <a:t> 9/2016: </a:t>
            </a:r>
            <a:r>
              <a:rPr lang="de-DE" sz="1600" dirty="0" smtClean="0"/>
              <a:t/>
            </a:r>
            <a:br>
              <a:rPr lang="de-DE" sz="1600" dirty="0" smtClean="0"/>
            </a:br>
            <a:r>
              <a:rPr lang="de-DE" sz="1600" dirty="0" smtClean="0"/>
              <a:t>„Neue Tätigkeiten mit Strahlenexposition müssen unter Abwägung ihres </a:t>
            </a:r>
            <a:r>
              <a:rPr lang="de-DE" sz="1600" b="1" dirty="0" smtClean="0"/>
              <a:t>wirtschaftlichen, </a:t>
            </a:r>
            <a:r>
              <a:rPr lang="de-DE" sz="1600" dirty="0" smtClean="0"/>
              <a:t>sozialen oder sonstigen Nutzens gegenüber den </a:t>
            </a:r>
            <a:r>
              <a:rPr lang="de-DE" sz="1600" i="1" dirty="0" smtClean="0"/>
              <a:t>möglicherweise </a:t>
            </a:r>
            <a:r>
              <a:rPr lang="de-DE" sz="1600" dirty="0" smtClean="0"/>
              <a:t>von ihnen ausgehenden gesundheitlichen Beeinträchtigungen gerechtfertigt sein“ – Überprüfung bestehender Tätigkeiten bei „neuen Erkenntnissen über den Nutzen oder andere Verfahren“ und  </a:t>
            </a:r>
            <a:r>
              <a:rPr lang="de-DE" sz="1600" i="1" dirty="0" smtClean="0"/>
              <a:t>„unnötige </a:t>
            </a:r>
            <a:r>
              <a:rPr lang="de-DE" sz="1600" dirty="0" smtClean="0"/>
              <a:t>Strahlenexposition/Kontamination zu vermeiden“ </a:t>
            </a:r>
          </a:p>
          <a:p>
            <a:r>
              <a:rPr lang="de-DE" sz="1600" dirty="0" smtClean="0">
                <a:solidFill>
                  <a:srgbClr val="FF0000"/>
                </a:solidFill>
              </a:rPr>
              <a:t>Schleichende Umkehrung von Strahlen-Gesundheits-SCHUTZ = von Vermeidung und Minimierung zu Strahlen-Anwendungs-Schutz = Eröffnung von Tätigkeiten</a:t>
            </a:r>
            <a:r>
              <a:rPr lang="de-DE" sz="1600" dirty="0">
                <a:solidFill>
                  <a:srgbClr val="FF0000"/>
                </a:solidFill>
              </a:rPr>
              <a:t> </a:t>
            </a:r>
            <a:r>
              <a:rPr lang="de-DE" sz="1600" dirty="0" smtClean="0">
                <a:solidFill>
                  <a:srgbClr val="FF0000"/>
                </a:solidFill>
              </a:rPr>
              <a:t>mit  Nutzen/Kosten Erwägung  - </a:t>
            </a:r>
            <a:r>
              <a:rPr lang="de-DE" sz="1600" b="1" dirty="0" smtClean="0">
                <a:solidFill>
                  <a:srgbClr val="FF0000"/>
                </a:solidFill>
              </a:rPr>
              <a:t>letztlich eine Grundrechtsfrage !!!! </a:t>
            </a:r>
            <a:endParaRPr lang="de-DE" sz="1600" b="1" dirty="0">
              <a:solidFill>
                <a:srgbClr val="FF0000"/>
              </a:solidFill>
            </a:endParaRPr>
          </a:p>
          <a:p>
            <a:endParaRPr lang="de-DE" sz="2800" dirty="0"/>
          </a:p>
        </p:txBody>
      </p:sp>
      <p:sp>
        <p:nvSpPr>
          <p:cNvPr id="4" name="Foliennummernplatzhalter 3"/>
          <p:cNvSpPr>
            <a:spLocks noGrp="1"/>
          </p:cNvSpPr>
          <p:nvPr>
            <p:ph type="sldNum" sz="quarter" idx="12"/>
          </p:nvPr>
        </p:nvSpPr>
        <p:spPr/>
        <p:txBody>
          <a:bodyPr/>
          <a:lstStyle/>
          <a:p>
            <a:pPr>
              <a:defRPr/>
            </a:pPr>
            <a:fld id="{990FAF43-3EA8-4D55-AB98-F6496DCBF52C}" type="slidenum">
              <a:rPr lang="de-DE" smtClean="0"/>
              <a:pPr>
                <a:defRPr/>
              </a:pPr>
              <a:t>4</a:t>
            </a:fld>
            <a:endParaRPr lang="de-DE" dirty="0"/>
          </a:p>
        </p:txBody>
      </p:sp>
    </p:spTree>
    <p:extLst>
      <p:ext uri="{BB962C8B-B14F-4D97-AF65-F5344CB8AC3E}">
        <p14:creationId xmlns:p14="http://schemas.microsoft.com/office/powerpoint/2010/main" val="5885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274638"/>
            <a:ext cx="8507413" cy="1138237"/>
          </a:xfrm>
        </p:spPr>
        <p:txBody>
          <a:bodyPr/>
          <a:lstStyle/>
          <a:p>
            <a:r>
              <a:rPr lang="de-DE" altLang="de-DE" sz="2800" b="1" dirty="0" smtClean="0">
                <a:solidFill>
                  <a:srgbClr val="008000"/>
                </a:solidFill>
              </a:rPr>
              <a:t>Das „System“ der </a:t>
            </a:r>
            <a:br>
              <a:rPr lang="de-DE" altLang="de-DE" sz="2800" b="1" dirty="0" smtClean="0">
                <a:solidFill>
                  <a:srgbClr val="008000"/>
                </a:solidFill>
              </a:rPr>
            </a:br>
            <a:r>
              <a:rPr lang="de-DE" altLang="de-DE" sz="2800" b="1" dirty="0" smtClean="0">
                <a:solidFill>
                  <a:srgbClr val="008000"/>
                </a:solidFill>
              </a:rPr>
              <a:t>Freigabe von radioaktiven Materialien</a:t>
            </a:r>
          </a:p>
        </p:txBody>
      </p:sp>
      <p:sp>
        <p:nvSpPr>
          <p:cNvPr id="5123" name="Inhaltsplatzhalter 2"/>
          <p:cNvSpPr>
            <a:spLocks noGrp="1"/>
          </p:cNvSpPr>
          <p:nvPr>
            <p:ph idx="1"/>
          </p:nvPr>
        </p:nvSpPr>
        <p:spPr>
          <a:xfrm>
            <a:off x="683568" y="1268760"/>
            <a:ext cx="8208962" cy="5111750"/>
          </a:xfrm>
        </p:spPr>
        <p:txBody>
          <a:bodyPr/>
          <a:lstStyle/>
          <a:p>
            <a:r>
              <a:rPr lang="de-DE" altLang="de-DE" sz="2000" dirty="0" smtClean="0"/>
              <a:t>Vorgabe von zu akzeptierenden Risikos</a:t>
            </a:r>
          </a:p>
          <a:p>
            <a:r>
              <a:rPr lang="de-DE" altLang="de-DE" sz="2000" dirty="0" smtClean="0"/>
              <a:t>Vorgabe von Risikofaktor:  Risiko pro Strahlendosis</a:t>
            </a:r>
          </a:p>
          <a:p>
            <a:r>
              <a:rPr lang="de-DE" altLang="de-DE" sz="2000" dirty="0" smtClean="0"/>
              <a:t>Betrachtung von Freigabepfaden: Deponie, Baustoffe, Müllverbrennung, Einschmelzen von Metallen. </a:t>
            </a:r>
          </a:p>
          <a:p>
            <a:r>
              <a:rPr lang="de-DE" altLang="de-DE" sz="2000" dirty="0" smtClean="0"/>
              <a:t>Strahlen- Expositionen: äußere Bestrahlung (LKW-Fahrer, Deponie, Recyclingmaterial), Inhalation (Stäube, Abluft MVA), Ingestion (Stäube). </a:t>
            </a:r>
          </a:p>
          <a:p>
            <a:r>
              <a:rPr lang="de-DE" altLang="de-DE" sz="2000" dirty="0" smtClean="0"/>
              <a:t>Wirkungskette und – </a:t>
            </a:r>
            <a:r>
              <a:rPr lang="de-DE" altLang="de-DE" sz="2000" dirty="0" err="1" smtClean="0"/>
              <a:t>faktoren</a:t>
            </a:r>
            <a:r>
              <a:rPr lang="de-DE" altLang="de-DE" sz="2000" dirty="0" smtClean="0"/>
              <a:t>, Mengen (</a:t>
            </a:r>
            <a:r>
              <a:rPr lang="de-DE" altLang="de-DE" sz="2000" dirty="0" smtClean="0">
                <a:solidFill>
                  <a:srgbClr val="FF0000"/>
                </a:solidFill>
              </a:rPr>
              <a:t>Modellannahmen</a:t>
            </a:r>
            <a:r>
              <a:rPr lang="de-DE" altLang="de-DE" sz="2000" dirty="0" smtClean="0"/>
              <a:t> in Studien)</a:t>
            </a:r>
          </a:p>
          <a:p>
            <a:r>
              <a:rPr lang="de-DE" altLang="de-DE" sz="2000" dirty="0" smtClean="0"/>
              <a:t>Ergebnis: Grenzwerte der Aktivität (</a:t>
            </a:r>
            <a:r>
              <a:rPr lang="de-DE" altLang="de-DE" sz="2000" dirty="0" err="1" smtClean="0"/>
              <a:t>Bq</a:t>
            </a:r>
            <a:r>
              <a:rPr lang="de-DE" altLang="de-DE" sz="2000" dirty="0" smtClean="0"/>
              <a:t>/g) je nach Radionuklid und Freigabemenge und Freigabepfad </a:t>
            </a:r>
          </a:p>
          <a:p>
            <a:r>
              <a:rPr lang="de-DE" altLang="de-DE" sz="2000" dirty="0" smtClean="0">
                <a:solidFill>
                  <a:srgbClr val="0070C0"/>
                </a:solidFill>
              </a:rPr>
              <a:t>Reduzierung der Messungen auf wenige Nuklide (</a:t>
            </a:r>
            <a:r>
              <a:rPr lang="de-DE" altLang="de-DE" sz="2000" dirty="0" err="1" smtClean="0">
                <a:solidFill>
                  <a:srgbClr val="0070C0"/>
                </a:solidFill>
              </a:rPr>
              <a:t>Cs</a:t>
            </a:r>
            <a:r>
              <a:rPr lang="de-DE" altLang="de-DE" sz="2000" dirty="0" smtClean="0">
                <a:solidFill>
                  <a:srgbClr val="0070C0"/>
                </a:solidFill>
              </a:rPr>
              <a:t> 137, </a:t>
            </a:r>
            <a:r>
              <a:rPr lang="de-DE" altLang="de-DE" sz="2000" dirty="0" err="1" smtClean="0">
                <a:solidFill>
                  <a:srgbClr val="0070C0"/>
                </a:solidFill>
              </a:rPr>
              <a:t>Sr</a:t>
            </a:r>
            <a:r>
              <a:rPr lang="de-DE" altLang="de-DE" sz="2000" dirty="0" smtClean="0">
                <a:solidFill>
                  <a:srgbClr val="0070C0"/>
                </a:solidFill>
              </a:rPr>
              <a:t> 90, Co 60 , Am 243, usw.) – „Nuklidvektor“</a:t>
            </a:r>
          </a:p>
          <a:p>
            <a:r>
              <a:rPr lang="de-DE" altLang="de-DE" sz="2000" dirty="0" smtClean="0">
                <a:solidFill>
                  <a:srgbClr val="0070C0"/>
                </a:solidFill>
              </a:rPr>
              <a:t>Genauigkeit der Messungen – Kontrolle der Messungen </a:t>
            </a:r>
          </a:p>
          <a:p>
            <a:endParaRPr lang="de-DE" altLang="de-DE" dirty="0" smtClean="0"/>
          </a:p>
          <a:p>
            <a:endParaRPr lang="de-DE" altLang="de-DE" dirty="0" smtClean="0"/>
          </a:p>
        </p:txBody>
      </p:sp>
      <p:sp>
        <p:nvSpPr>
          <p:cNvPr id="5124" name="Foliennummernplatzhalt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2CBB4D4-2A32-4793-8486-F5F8C0F4DB36}" type="slidenum">
              <a:rPr lang="de-DE" altLang="de-DE" sz="1400" smtClean="0"/>
              <a:pPr eaLnBrk="1" hangingPunct="1">
                <a:spcBef>
                  <a:spcPct val="0"/>
                </a:spcBef>
                <a:buFontTx/>
                <a:buNone/>
              </a:pPr>
              <a:t>5</a:t>
            </a:fld>
            <a:endParaRPr lang="de-DE" altLang="de-DE" sz="1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67544" y="188640"/>
            <a:ext cx="8229600" cy="1143000"/>
          </a:xfrm>
        </p:spPr>
        <p:txBody>
          <a:bodyPr/>
          <a:lstStyle/>
          <a:p>
            <a:r>
              <a:rPr lang="de-DE" altLang="de-DE" sz="2800" b="1" dirty="0" smtClean="0">
                <a:solidFill>
                  <a:srgbClr val="008000"/>
                </a:solidFill>
              </a:rPr>
              <a:t>Freigaberegelung Grundlagen</a:t>
            </a:r>
            <a:r>
              <a:rPr lang="de-DE" altLang="de-DE" dirty="0" smtClean="0"/>
              <a:t> </a:t>
            </a:r>
          </a:p>
        </p:txBody>
      </p:sp>
      <p:sp>
        <p:nvSpPr>
          <p:cNvPr id="3" name="Inhaltsplatzhalter 2"/>
          <p:cNvSpPr>
            <a:spLocks noGrp="1"/>
          </p:cNvSpPr>
          <p:nvPr>
            <p:ph idx="1"/>
          </p:nvPr>
        </p:nvSpPr>
        <p:spPr>
          <a:xfrm>
            <a:off x="539552" y="1196752"/>
            <a:ext cx="8352730" cy="5256931"/>
          </a:xfrm>
        </p:spPr>
        <p:txBody>
          <a:bodyPr/>
          <a:lstStyle/>
          <a:p>
            <a:pPr eaLnBrk="1" hangingPunct="1">
              <a:lnSpc>
                <a:spcPct val="90000"/>
              </a:lnSpc>
              <a:defRPr/>
            </a:pPr>
            <a:r>
              <a:rPr lang="de-DE" altLang="de-DE" sz="2000" dirty="0" smtClean="0">
                <a:solidFill>
                  <a:srgbClr val="000000"/>
                </a:solidFill>
              </a:rPr>
              <a:t>Etablierung </a:t>
            </a:r>
            <a:r>
              <a:rPr lang="de-DE" altLang="de-DE" sz="2000" dirty="0" smtClean="0">
                <a:solidFill>
                  <a:srgbClr val="000000"/>
                </a:solidFill>
              </a:rPr>
              <a:t> </a:t>
            </a:r>
            <a:r>
              <a:rPr lang="de-DE" altLang="de-DE" sz="2000" dirty="0" smtClean="0">
                <a:solidFill>
                  <a:srgbClr val="000000"/>
                </a:solidFill>
              </a:rPr>
              <a:t>der Freigaberegelung – </a:t>
            </a:r>
            <a:r>
              <a:rPr lang="de-DE" altLang="de-DE" sz="2000" dirty="0" smtClean="0">
                <a:solidFill>
                  <a:srgbClr val="000000"/>
                </a:solidFill>
              </a:rPr>
              <a:t> das </a:t>
            </a:r>
            <a:r>
              <a:rPr lang="de-DE" altLang="de-DE" sz="2000" dirty="0" smtClean="0">
                <a:solidFill>
                  <a:srgbClr val="FF0000"/>
                </a:solidFill>
              </a:rPr>
              <a:t>10 µ</a:t>
            </a:r>
            <a:r>
              <a:rPr lang="de-DE" altLang="de-DE" sz="2000" dirty="0" err="1" smtClean="0">
                <a:solidFill>
                  <a:srgbClr val="FF0000"/>
                </a:solidFill>
              </a:rPr>
              <a:t>Sv</a:t>
            </a:r>
            <a:r>
              <a:rPr lang="de-DE" altLang="de-DE" sz="2000" dirty="0" smtClean="0">
                <a:solidFill>
                  <a:srgbClr val="FF0000"/>
                </a:solidFill>
              </a:rPr>
              <a:t> </a:t>
            </a:r>
            <a:r>
              <a:rPr lang="de-DE" altLang="de-DE" sz="2000" dirty="0" smtClean="0">
                <a:solidFill>
                  <a:srgbClr val="FF0000"/>
                </a:solidFill>
              </a:rPr>
              <a:t>Konzept</a:t>
            </a:r>
          </a:p>
          <a:p>
            <a:pPr eaLnBrk="1" hangingPunct="1">
              <a:lnSpc>
                <a:spcPct val="90000"/>
              </a:lnSpc>
              <a:defRPr/>
            </a:pPr>
            <a:r>
              <a:rPr lang="de-DE" altLang="de-DE" sz="2000" dirty="0" smtClean="0"/>
              <a:t>Einführung einer „trivialen“ Dosis, die als ungefährlich deklariert wird.</a:t>
            </a:r>
          </a:p>
          <a:p>
            <a:pPr eaLnBrk="1" hangingPunct="1">
              <a:lnSpc>
                <a:spcPct val="90000"/>
              </a:lnSpc>
              <a:defRPr/>
            </a:pPr>
            <a:r>
              <a:rPr lang="de-DE" altLang="de-DE" sz="2000" dirty="0" smtClean="0"/>
              <a:t>Ansatz eines hinzunehmenden Risikos – ohne weitere Rechtfertigung und </a:t>
            </a:r>
            <a:r>
              <a:rPr lang="de-DE" altLang="de-DE" sz="2000" dirty="0" err="1" smtClean="0"/>
              <a:t>Alternativenabwägung</a:t>
            </a:r>
            <a:endParaRPr lang="de-DE" altLang="de-DE" sz="2000" dirty="0" smtClean="0"/>
          </a:p>
          <a:p>
            <a:pPr eaLnBrk="1" hangingPunct="1">
              <a:lnSpc>
                <a:spcPct val="90000"/>
              </a:lnSpc>
              <a:defRPr/>
            </a:pPr>
            <a:r>
              <a:rPr lang="de-DE" altLang="de-DE" sz="2000" dirty="0" smtClean="0">
                <a:solidFill>
                  <a:srgbClr val="FF0000"/>
                </a:solidFill>
              </a:rPr>
              <a:t>Modell, dass eine Person nicht mehr Strahlendosis erhält. Offen, </a:t>
            </a:r>
            <a:r>
              <a:rPr lang="de-DE" altLang="de-DE" sz="2000" dirty="0" err="1" smtClean="0">
                <a:solidFill>
                  <a:srgbClr val="FF0000"/>
                </a:solidFill>
              </a:rPr>
              <a:t>wieviele</a:t>
            </a:r>
            <a:r>
              <a:rPr lang="de-DE" altLang="de-DE" sz="2000" dirty="0" smtClean="0">
                <a:solidFill>
                  <a:srgbClr val="FF0000"/>
                </a:solidFill>
              </a:rPr>
              <a:t> Personen diese oder einen Teil dieser Dosis erhalten. </a:t>
            </a:r>
          </a:p>
          <a:p>
            <a:pPr eaLnBrk="1" hangingPunct="1">
              <a:lnSpc>
                <a:spcPct val="90000"/>
              </a:lnSpc>
              <a:defRPr/>
            </a:pPr>
            <a:r>
              <a:rPr lang="de-DE" altLang="de-DE" sz="2000" dirty="0" smtClean="0">
                <a:solidFill>
                  <a:srgbClr val="FF0000"/>
                </a:solidFill>
              </a:rPr>
              <a:t>Einhaltung nur durch Messungen im AKW und Modellannahmen gewährleistet</a:t>
            </a:r>
          </a:p>
          <a:p>
            <a:pPr eaLnBrk="1" hangingPunct="1">
              <a:lnSpc>
                <a:spcPct val="90000"/>
              </a:lnSpc>
              <a:defRPr/>
            </a:pPr>
            <a:r>
              <a:rPr lang="de-DE" altLang="de-DE" sz="2000" dirty="0" smtClean="0">
                <a:solidFill>
                  <a:srgbClr val="000000"/>
                </a:solidFill>
              </a:rPr>
              <a:t>Begründung und Ableitung von Grenzwerken durch zahlreiche Studien EU-Studien sowie Studien für den BMU, </a:t>
            </a:r>
            <a:r>
              <a:rPr lang="de-DE" altLang="de-DE" sz="2000" dirty="0" err="1" smtClean="0">
                <a:solidFill>
                  <a:srgbClr val="000000"/>
                </a:solidFill>
              </a:rPr>
              <a:t>BfS</a:t>
            </a:r>
            <a:r>
              <a:rPr lang="de-DE" altLang="de-DE" sz="2000" dirty="0" smtClean="0">
                <a:solidFill>
                  <a:srgbClr val="000000"/>
                </a:solidFill>
              </a:rPr>
              <a:t>	</a:t>
            </a:r>
            <a:endParaRPr lang="de-DE" altLang="de-DE" sz="2000" dirty="0">
              <a:solidFill>
                <a:srgbClr val="000000"/>
              </a:solidFill>
            </a:endParaRPr>
          </a:p>
          <a:p>
            <a:pPr eaLnBrk="1" hangingPunct="1">
              <a:lnSpc>
                <a:spcPct val="90000"/>
              </a:lnSpc>
              <a:defRPr/>
            </a:pPr>
            <a:r>
              <a:rPr lang="de-DE" altLang="de-DE" sz="2000" dirty="0" smtClean="0">
                <a:solidFill>
                  <a:srgbClr val="000000"/>
                </a:solidFill>
              </a:rPr>
              <a:t>Übernahme durch Strahlenschutzkommission </a:t>
            </a:r>
            <a:r>
              <a:rPr lang="de-DE" altLang="de-DE" sz="2000" dirty="0">
                <a:solidFill>
                  <a:srgbClr val="000000"/>
                </a:solidFill>
              </a:rPr>
              <a:t>des BMU</a:t>
            </a:r>
          </a:p>
          <a:p>
            <a:pPr eaLnBrk="1" hangingPunct="1">
              <a:lnSpc>
                <a:spcPct val="90000"/>
              </a:lnSpc>
              <a:defRPr/>
            </a:pPr>
            <a:r>
              <a:rPr lang="de-DE" altLang="de-DE" sz="2000" dirty="0" smtClean="0">
                <a:solidFill>
                  <a:srgbClr val="000000"/>
                </a:solidFill>
              </a:rPr>
              <a:t>Änderung von Beurteilung </a:t>
            </a:r>
            <a:r>
              <a:rPr lang="de-DE" altLang="de-DE" sz="2000" dirty="0">
                <a:solidFill>
                  <a:srgbClr val="000000"/>
                </a:solidFill>
              </a:rPr>
              <a:t>und Annahmen</a:t>
            </a:r>
          </a:p>
          <a:p>
            <a:pPr lvl="1" eaLnBrk="1" hangingPunct="1">
              <a:lnSpc>
                <a:spcPct val="90000"/>
              </a:lnSpc>
              <a:defRPr/>
            </a:pPr>
            <a:r>
              <a:rPr lang="de-DE" altLang="de-DE" sz="1400" dirty="0">
                <a:solidFill>
                  <a:srgbClr val="000000"/>
                </a:solidFill>
              </a:rPr>
              <a:t>Risikofaktor Krebsrisiko</a:t>
            </a:r>
          </a:p>
          <a:p>
            <a:pPr lvl="1" eaLnBrk="1" hangingPunct="1">
              <a:lnSpc>
                <a:spcPct val="90000"/>
              </a:lnSpc>
              <a:defRPr/>
            </a:pPr>
            <a:r>
              <a:rPr lang="de-DE" altLang="de-DE" sz="1400" dirty="0">
                <a:solidFill>
                  <a:srgbClr val="000000"/>
                </a:solidFill>
              </a:rPr>
              <a:t>Dosis- und Dosisleistungseffektivitätsfaktor</a:t>
            </a:r>
          </a:p>
          <a:p>
            <a:pPr lvl="1" eaLnBrk="1" hangingPunct="1">
              <a:lnSpc>
                <a:spcPct val="90000"/>
              </a:lnSpc>
              <a:defRPr/>
            </a:pPr>
            <a:r>
              <a:rPr lang="de-DE" altLang="de-DE" sz="1400" dirty="0">
                <a:solidFill>
                  <a:srgbClr val="000000"/>
                </a:solidFill>
              </a:rPr>
              <a:t>Dosisfaktoren </a:t>
            </a:r>
          </a:p>
          <a:p>
            <a:pPr lvl="1" eaLnBrk="1" hangingPunct="1">
              <a:lnSpc>
                <a:spcPct val="90000"/>
              </a:lnSpc>
              <a:defRPr/>
            </a:pPr>
            <a:r>
              <a:rPr lang="de-DE" altLang="de-DE" sz="1400" dirty="0" smtClean="0">
                <a:solidFill>
                  <a:srgbClr val="000000"/>
                </a:solidFill>
              </a:rPr>
              <a:t>Transferfaktoren</a:t>
            </a:r>
          </a:p>
          <a:p>
            <a:pPr lvl="1" eaLnBrk="1" hangingPunct="1">
              <a:lnSpc>
                <a:spcPct val="90000"/>
              </a:lnSpc>
              <a:defRPr/>
            </a:pPr>
            <a:r>
              <a:rPr lang="de-DE" altLang="de-DE" sz="1400" dirty="0" smtClean="0">
                <a:solidFill>
                  <a:srgbClr val="000000"/>
                </a:solidFill>
              </a:rPr>
              <a:t>Modellannahmen</a:t>
            </a:r>
            <a:endParaRPr lang="de-DE" altLang="de-DE" sz="1400" dirty="0">
              <a:solidFill>
                <a:srgbClr val="000000"/>
              </a:solidFill>
            </a:endParaRPr>
          </a:p>
          <a:p>
            <a:pPr lvl="1" eaLnBrk="1" hangingPunct="1">
              <a:lnSpc>
                <a:spcPct val="90000"/>
              </a:lnSpc>
              <a:defRPr/>
            </a:pPr>
            <a:r>
              <a:rPr lang="de-DE" altLang="de-DE" sz="1400" dirty="0">
                <a:solidFill>
                  <a:srgbClr val="000000"/>
                </a:solidFill>
              </a:rPr>
              <a:t>Untermischung von Freigabematerial </a:t>
            </a:r>
          </a:p>
          <a:p>
            <a:pPr lvl="1" eaLnBrk="1" hangingPunct="1">
              <a:lnSpc>
                <a:spcPct val="90000"/>
              </a:lnSpc>
              <a:defRPr/>
            </a:pPr>
            <a:r>
              <a:rPr lang="de-DE" altLang="de-DE" sz="1400" dirty="0">
                <a:solidFill>
                  <a:srgbClr val="000000"/>
                </a:solidFill>
              </a:rPr>
              <a:t>Gesamtkritik der Freigaberegelung </a:t>
            </a:r>
            <a:endParaRPr lang="de-DE" altLang="de-DE" sz="1600" dirty="0">
              <a:solidFill>
                <a:srgbClr val="000000"/>
              </a:solidFill>
            </a:endParaRPr>
          </a:p>
          <a:p>
            <a:pPr marL="0" indent="0" eaLnBrk="1" hangingPunct="1">
              <a:lnSpc>
                <a:spcPct val="90000"/>
              </a:lnSpc>
              <a:buFontTx/>
              <a:buNone/>
              <a:defRPr/>
            </a:pPr>
            <a:endParaRPr lang="de-DE" altLang="de-DE" sz="2400" dirty="0">
              <a:solidFill>
                <a:srgbClr val="000000"/>
              </a:solidFill>
            </a:endParaRPr>
          </a:p>
          <a:p>
            <a:pPr>
              <a:defRPr/>
            </a:pPr>
            <a:endParaRPr lang="de-DE" dirty="0"/>
          </a:p>
        </p:txBody>
      </p:sp>
      <p:sp>
        <p:nvSpPr>
          <p:cNvPr id="4100" name="Foliennummernplatzhalt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5979CF7-A3CB-4B2E-B002-76D8AD71BFAE}" type="slidenum">
              <a:rPr lang="de-DE" altLang="de-DE" sz="1400" smtClean="0"/>
              <a:pPr eaLnBrk="1" hangingPunct="1">
                <a:spcBef>
                  <a:spcPct val="0"/>
                </a:spcBef>
                <a:buFontTx/>
                <a:buNone/>
              </a:pPr>
              <a:t>6</a:t>
            </a:fld>
            <a:endParaRPr lang="de-DE" altLang="de-DE" sz="1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68313" y="188913"/>
            <a:ext cx="8207375" cy="863600"/>
          </a:xfrm>
        </p:spPr>
        <p:txBody>
          <a:bodyPr/>
          <a:lstStyle/>
          <a:p>
            <a:r>
              <a:rPr lang="de-DE" altLang="de-DE" sz="2800" b="1" smtClean="0">
                <a:solidFill>
                  <a:srgbClr val="008000"/>
                </a:solidFill>
              </a:rPr>
              <a:t>Freigaberegelung – Konzept </a:t>
            </a:r>
          </a:p>
        </p:txBody>
      </p:sp>
      <p:sp>
        <p:nvSpPr>
          <p:cNvPr id="6147" name="Inhaltsplatzhalter 2"/>
          <p:cNvSpPr>
            <a:spLocks noGrp="1"/>
          </p:cNvSpPr>
          <p:nvPr>
            <p:ph idx="1"/>
          </p:nvPr>
        </p:nvSpPr>
        <p:spPr>
          <a:xfrm>
            <a:off x="539750" y="836613"/>
            <a:ext cx="8353425" cy="5616575"/>
          </a:xfrm>
        </p:spPr>
        <p:txBody>
          <a:bodyPr/>
          <a:lstStyle/>
          <a:p>
            <a:r>
              <a:rPr lang="de-DE" altLang="de-DE" sz="1800" dirty="0" smtClean="0"/>
              <a:t>Freigabe von „sehr gering“ radioaktivem Material </a:t>
            </a:r>
          </a:p>
          <a:p>
            <a:r>
              <a:rPr lang="de-DE" altLang="de-DE" sz="1800" dirty="0" smtClean="0"/>
              <a:t>Aber in sehr großen Mengen </a:t>
            </a:r>
          </a:p>
          <a:p>
            <a:r>
              <a:rPr lang="de-DE" altLang="de-DE" sz="1800" dirty="0" smtClean="0"/>
              <a:t>per Definition „nicht radioaktiv“ </a:t>
            </a:r>
            <a:r>
              <a:rPr lang="de-DE" altLang="de-DE" sz="1800" dirty="0" err="1" smtClean="0"/>
              <a:t>i.S.d</a:t>
            </a:r>
            <a:r>
              <a:rPr lang="de-DE" altLang="de-DE" sz="1800" dirty="0" smtClean="0"/>
              <a:t>. Strahlenschutzverordnung(StrSchV)</a:t>
            </a:r>
          </a:p>
          <a:p>
            <a:r>
              <a:rPr lang="de-DE" altLang="de-DE" sz="1800" dirty="0" smtClean="0"/>
              <a:t>Daher keine Kontrolle über Verbleib und Auswirkung</a:t>
            </a:r>
          </a:p>
          <a:p>
            <a:r>
              <a:rPr lang="de-DE" altLang="de-DE" sz="1800" dirty="0" smtClean="0"/>
              <a:t>Mit hoher Aktivität im Bereich  &gt; 1,0 E + 15 Becquerel </a:t>
            </a:r>
          </a:p>
          <a:p>
            <a:r>
              <a:rPr lang="de-DE" altLang="de-DE" sz="1800" dirty="0" smtClean="0"/>
              <a:t>Mehr Verteilung von Radioaktivität und länger wirksamer Strahlenbelastung als im „Normalbetrieb“ </a:t>
            </a:r>
          </a:p>
          <a:p>
            <a:r>
              <a:rPr lang="de-DE" altLang="de-DE" sz="1800" dirty="0" smtClean="0"/>
              <a:t>Deutlich erhöhtes Risiko der Krebserkrankung und Krebstodesfälle sowie weiterer durch radioaktive Strahlung induzierte Erkrankungen </a:t>
            </a:r>
          </a:p>
          <a:p>
            <a:r>
              <a:rPr lang="de-DE" altLang="de-DE" sz="1800" dirty="0" smtClean="0"/>
              <a:t>Klarer Verstoß gegen das Minimierungsgebot des Strahlenschutzes</a:t>
            </a:r>
          </a:p>
          <a:p>
            <a:r>
              <a:rPr lang="de-DE" altLang="de-DE" sz="1800" dirty="0" smtClean="0">
                <a:solidFill>
                  <a:srgbClr val="FF0000"/>
                </a:solidFill>
              </a:rPr>
              <a:t>Im Antragsverfahren erfolgt kein Vergleich im Verfahren zum Einschluss oder andere </a:t>
            </a:r>
            <a:r>
              <a:rPr lang="de-DE" altLang="de-DE" sz="1800" dirty="0" smtClean="0"/>
              <a:t> </a:t>
            </a:r>
            <a:r>
              <a:rPr lang="de-DE" altLang="de-DE" sz="1800" dirty="0" smtClean="0">
                <a:solidFill>
                  <a:srgbClr val="FF0000"/>
                </a:solidFill>
              </a:rPr>
              <a:t>Methoden der Lagerung dieser radioaktiven Abfälle</a:t>
            </a:r>
          </a:p>
          <a:p>
            <a:r>
              <a:rPr lang="de-DE" altLang="de-DE" sz="1800" dirty="0" smtClean="0"/>
              <a:t>Freigabe ist keine „Pflicht“ gemäß EU-Richtlinie </a:t>
            </a:r>
          </a:p>
          <a:p>
            <a:r>
              <a:rPr lang="de-DE" altLang="de-DE" sz="1800" dirty="0" smtClean="0"/>
              <a:t>Freigabe dient nur wirtschaftlichen Zielen der Kostensenkung </a:t>
            </a:r>
          </a:p>
          <a:p>
            <a:r>
              <a:rPr lang="de-DE" altLang="de-DE" sz="1800" dirty="0" smtClean="0"/>
              <a:t>Keine vollständige Messung aller Nuklide nach StrSchV </a:t>
            </a:r>
          </a:p>
          <a:p>
            <a:r>
              <a:rPr lang="de-DE" altLang="de-DE" sz="1800" dirty="0" smtClean="0"/>
              <a:t>Keine ausreichende Überwachung u. Kontrolle durch Betreiber und Behörde </a:t>
            </a:r>
          </a:p>
          <a:p>
            <a:endParaRPr lang="de-DE" altLang="de-DE" sz="1900" dirty="0" smtClean="0"/>
          </a:p>
          <a:p>
            <a:endParaRPr lang="de-DE" altLang="de-DE" sz="1900" dirty="0" smtClean="0"/>
          </a:p>
          <a:p>
            <a:endParaRPr lang="de-DE" altLang="de-DE" sz="1900" dirty="0" smtClean="0"/>
          </a:p>
          <a:p>
            <a:endParaRPr lang="de-DE" altLang="de-DE" dirty="0" smtClean="0"/>
          </a:p>
        </p:txBody>
      </p:sp>
      <p:sp>
        <p:nvSpPr>
          <p:cNvPr id="6148" name="Foliennummernplatzhalt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88FBD8A-DD8B-4FC1-B098-A0CD9DEAC01E}" type="slidenum">
              <a:rPr lang="de-DE" altLang="de-DE" sz="1400" smtClean="0"/>
              <a:pPr eaLnBrk="1" hangingPunct="1">
                <a:spcBef>
                  <a:spcPct val="0"/>
                </a:spcBef>
                <a:buFontTx/>
                <a:buNone/>
              </a:pPr>
              <a:t>7</a:t>
            </a:fld>
            <a:endParaRPr lang="de-DE" altLang="de-DE"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2736" y="0"/>
            <a:ext cx="8291264" cy="1498178"/>
          </a:xfrm>
        </p:spPr>
        <p:txBody>
          <a:bodyPr/>
          <a:lstStyle/>
          <a:p>
            <a:r>
              <a:rPr lang="de-DE" sz="1800" b="1" dirty="0" smtClean="0"/>
              <a:t>Grenzwerte zur Freigabe nach </a:t>
            </a:r>
            <a:r>
              <a:rPr lang="de-DE" sz="1800" b="1" dirty="0" err="1" smtClean="0"/>
              <a:t>Strahlenschutzverordung</a:t>
            </a:r>
            <a:r>
              <a:rPr lang="de-DE" sz="1800" b="1" dirty="0" smtClean="0"/>
              <a:t> </a:t>
            </a:r>
            <a:br>
              <a:rPr lang="de-DE" sz="1800" b="1" dirty="0" smtClean="0"/>
            </a:br>
            <a:r>
              <a:rPr lang="de-DE" sz="1800" b="1" dirty="0" smtClean="0">
                <a:solidFill>
                  <a:srgbClr val="FF0000"/>
                </a:solidFill>
              </a:rPr>
              <a:t>aber wie wurden diese abgeleitet???</a:t>
            </a:r>
            <a:endParaRPr lang="de-DE" sz="1800" b="1" dirty="0">
              <a:solidFill>
                <a:srgbClr val="FF0000"/>
              </a:solidFill>
            </a:endParaRPr>
          </a:p>
        </p:txBody>
      </p:sp>
      <p:sp>
        <p:nvSpPr>
          <p:cNvPr id="4" name="Foliennummernplatzhalter 3"/>
          <p:cNvSpPr>
            <a:spLocks noGrp="1"/>
          </p:cNvSpPr>
          <p:nvPr>
            <p:ph type="sldNum" sz="quarter" idx="12"/>
          </p:nvPr>
        </p:nvSpPr>
        <p:spPr/>
        <p:txBody>
          <a:bodyPr/>
          <a:lstStyle/>
          <a:p>
            <a:pPr>
              <a:defRPr/>
            </a:pPr>
            <a:fld id="{990FAF43-3EA8-4D55-AB98-F6496DCBF52C}" type="slidenum">
              <a:rPr lang="de-DE" smtClean="0"/>
              <a:pPr>
                <a:defRPr/>
              </a:pPr>
              <a:t>8</a:t>
            </a:fld>
            <a:endParaRPr lang="de-DE"/>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3" y="1124744"/>
            <a:ext cx="9361040" cy="559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1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67544" y="116632"/>
            <a:ext cx="8229600" cy="1143000"/>
          </a:xfrm>
        </p:spPr>
        <p:txBody>
          <a:bodyPr/>
          <a:lstStyle/>
          <a:p>
            <a:r>
              <a:rPr lang="de-DE" altLang="de-DE" sz="2800" b="1" dirty="0" smtClean="0">
                <a:solidFill>
                  <a:srgbClr val="008000"/>
                </a:solidFill>
              </a:rPr>
              <a:t>Das „10 µ</a:t>
            </a:r>
            <a:r>
              <a:rPr lang="de-DE" altLang="de-DE" sz="2800" b="1" dirty="0" err="1" smtClean="0">
                <a:solidFill>
                  <a:srgbClr val="008000"/>
                </a:solidFill>
              </a:rPr>
              <a:t>Sv</a:t>
            </a:r>
            <a:r>
              <a:rPr lang="de-DE" altLang="de-DE" sz="2800" b="1" dirty="0" smtClean="0">
                <a:solidFill>
                  <a:srgbClr val="008000"/>
                </a:solidFill>
              </a:rPr>
              <a:t>-Konzept“</a:t>
            </a:r>
          </a:p>
        </p:txBody>
      </p:sp>
      <p:sp>
        <p:nvSpPr>
          <p:cNvPr id="9219" name="Inhaltsplatzhalter 2"/>
          <p:cNvSpPr>
            <a:spLocks noGrp="1"/>
          </p:cNvSpPr>
          <p:nvPr>
            <p:ph idx="1"/>
          </p:nvPr>
        </p:nvSpPr>
        <p:spPr>
          <a:xfrm>
            <a:off x="467544" y="1268760"/>
            <a:ext cx="7920880" cy="4752528"/>
          </a:xfrm>
        </p:spPr>
        <p:txBody>
          <a:bodyPr/>
          <a:lstStyle/>
          <a:p>
            <a:r>
              <a:rPr lang="de-DE" altLang="de-DE" sz="1600" dirty="0" smtClean="0"/>
              <a:t>Risikovorgabe 1:10.000.000 durch IAEA </a:t>
            </a:r>
            <a:r>
              <a:rPr lang="de-DE" altLang="de-DE" sz="1600" dirty="0" smtClean="0"/>
              <a:t>und ICRP – </a:t>
            </a:r>
            <a:r>
              <a:rPr lang="de-DE" altLang="de-DE" sz="1600" dirty="0" smtClean="0"/>
              <a:t>nicht durch ein </a:t>
            </a:r>
            <a:r>
              <a:rPr lang="de-DE" altLang="de-DE" sz="1600" dirty="0" smtClean="0"/>
              <a:t>Parlament – keine gesetzliche Rechtfertigung des Eingriffs in Grundrechte </a:t>
            </a:r>
            <a:endParaRPr lang="de-DE" altLang="de-DE" sz="1600" dirty="0" smtClean="0"/>
          </a:p>
          <a:p>
            <a:r>
              <a:rPr lang="de-DE" altLang="de-DE" sz="1600" dirty="0" smtClean="0"/>
              <a:t>Risikofaktor/Schadensmaß - Krebstote / </a:t>
            </a:r>
            <a:r>
              <a:rPr lang="de-DE" altLang="de-DE" sz="1600" dirty="0" smtClean="0">
                <a:solidFill>
                  <a:srgbClr val="FF0000"/>
                </a:solidFill>
              </a:rPr>
              <a:t>Dosis 0,01 / </a:t>
            </a:r>
            <a:r>
              <a:rPr lang="de-DE" altLang="de-DE" sz="1600" dirty="0" err="1" smtClean="0">
                <a:solidFill>
                  <a:srgbClr val="FF0000"/>
                </a:solidFill>
              </a:rPr>
              <a:t>Sv</a:t>
            </a:r>
            <a:r>
              <a:rPr lang="de-DE" altLang="de-DE" sz="1600" dirty="0" smtClean="0">
                <a:solidFill>
                  <a:srgbClr val="FF0000"/>
                </a:solidFill>
              </a:rPr>
              <a:t> </a:t>
            </a:r>
            <a:r>
              <a:rPr lang="de-DE" altLang="de-DE" sz="1600" dirty="0" smtClean="0"/>
              <a:t>pro Jahr durch ICRP </a:t>
            </a:r>
          </a:p>
          <a:p>
            <a:r>
              <a:rPr lang="de-DE" altLang="de-DE" sz="1600" dirty="0" smtClean="0"/>
              <a:t>Grenzwert Strahlendosis = Risiko / Risikofaktor = </a:t>
            </a:r>
            <a:r>
              <a:rPr lang="de-DE" altLang="de-DE" sz="1600" b="1" dirty="0" smtClean="0"/>
              <a:t>10 µ</a:t>
            </a:r>
            <a:r>
              <a:rPr lang="de-DE" altLang="de-DE" sz="1600" b="1" dirty="0" err="1" smtClean="0"/>
              <a:t>Sv</a:t>
            </a:r>
            <a:r>
              <a:rPr lang="de-DE" altLang="de-DE" sz="1600" b="1" dirty="0" smtClean="0"/>
              <a:t>/a</a:t>
            </a:r>
          </a:p>
          <a:p>
            <a:r>
              <a:rPr lang="de-DE" altLang="de-DE" sz="1600" b="1" dirty="0" smtClean="0"/>
              <a:t>Dosis</a:t>
            </a:r>
            <a:r>
              <a:rPr lang="de-DE" altLang="de-DE" sz="1600" dirty="0" smtClean="0"/>
              <a:t> = </a:t>
            </a:r>
            <a:br>
              <a:rPr lang="de-DE" altLang="de-DE" sz="1600" dirty="0" smtClean="0"/>
            </a:br>
            <a:r>
              <a:rPr lang="de-DE" altLang="de-DE" sz="1600" dirty="0" smtClean="0"/>
              <a:t/>
            </a:r>
            <a:br>
              <a:rPr lang="de-DE" altLang="de-DE" sz="1600" dirty="0" smtClean="0"/>
            </a:br>
            <a:r>
              <a:rPr lang="de-DE" altLang="de-DE" sz="1600" b="1" dirty="0" smtClean="0"/>
              <a:t>Dosisfaktor</a:t>
            </a:r>
            <a:r>
              <a:rPr lang="de-DE" altLang="de-DE" sz="1600" dirty="0" smtClean="0"/>
              <a:t> (abhängig vom Nuklid, Aufnahmepfad, Alter)  </a:t>
            </a:r>
            <a:r>
              <a:rPr lang="de-DE" altLang="de-DE" sz="1600" b="1" dirty="0" smtClean="0"/>
              <a:t> (µ</a:t>
            </a:r>
            <a:r>
              <a:rPr lang="de-DE" altLang="de-DE" sz="1600" b="1" dirty="0" err="1" smtClean="0"/>
              <a:t>Sv</a:t>
            </a:r>
            <a:r>
              <a:rPr lang="de-DE" altLang="de-DE" sz="1600" b="1" dirty="0" smtClean="0"/>
              <a:t>/</a:t>
            </a:r>
            <a:r>
              <a:rPr lang="de-DE" altLang="de-DE" sz="1600" b="1" dirty="0" err="1" smtClean="0"/>
              <a:t>Bq</a:t>
            </a:r>
            <a:r>
              <a:rPr lang="de-DE" altLang="de-DE" sz="1600" b="1" dirty="0" smtClean="0"/>
              <a:t>) </a:t>
            </a:r>
            <a:br>
              <a:rPr lang="de-DE" altLang="de-DE" sz="1600" b="1" dirty="0" smtClean="0"/>
            </a:br>
            <a:r>
              <a:rPr lang="de-DE" altLang="de-DE" sz="1600" b="1" dirty="0" smtClean="0"/>
              <a:t/>
            </a:r>
            <a:br>
              <a:rPr lang="de-DE" altLang="de-DE" sz="1600" b="1" dirty="0" smtClean="0"/>
            </a:br>
            <a:r>
              <a:rPr lang="de-DE" altLang="de-DE" sz="1600" b="1" dirty="0" smtClean="0"/>
              <a:t>* Menge (g) </a:t>
            </a:r>
            <a:r>
              <a:rPr lang="de-DE" altLang="de-DE" sz="1600" dirty="0" smtClean="0"/>
              <a:t>(abhängig von Transfermodell)                               </a:t>
            </a:r>
            <a:r>
              <a:rPr lang="de-DE" altLang="de-DE" sz="1600" b="1" dirty="0" smtClean="0"/>
              <a:t>(g) </a:t>
            </a:r>
            <a:br>
              <a:rPr lang="de-DE" altLang="de-DE" sz="1600" b="1" dirty="0" smtClean="0"/>
            </a:br>
            <a:r>
              <a:rPr lang="de-DE" altLang="de-DE" sz="1600" b="1" dirty="0" smtClean="0"/>
              <a:t/>
            </a:r>
            <a:br>
              <a:rPr lang="de-DE" altLang="de-DE" sz="1600" b="1" dirty="0" smtClean="0"/>
            </a:br>
            <a:r>
              <a:rPr lang="de-DE" altLang="de-DE" sz="1600" b="1" dirty="0" smtClean="0"/>
              <a:t>* Aktivität </a:t>
            </a:r>
            <a:r>
              <a:rPr lang="de-DE" altLang="de-DE" sz="1600" dirty="0" smtClean="0"/>
              <a:t>(</a:t>
            </a:r>
            <a:r>
              <a:rPr lang="de-DE" altLang="de-DE" sz="1600" dirty="0" err="1" smtClean="0"/>
              <a:t>abh.</a:t>
            </a:r>
            <a:r>
              <a:rPr lang="de-DE" altLang="de-DE" sz="1600" dirty="0" smtClean="0"/>
              <a:t> von Nuklid und Freigabeweg)                         </a:t>
            </a:r>
            <a:r>
              <a:rPr lang="de-DE" altLang="de-DE" sz="1600" b="1" dirty="0" smtClean="0"/>
              <a:t>(</a:t>
            </a:r>
            <a:r>
              <a:rPr lang="de-DE" altLang="de-DE" sz="1600" b="1" dirty="0" err="1" smtClean="0"/>
              <a:t>Bq</a:t>
            </a:r>
            <a:r>
              <a:rPr lang="de-DE" altLang="de-DE" sz="1600" b="1" dirty="0" smtClean="0"/>
              <a:t>/g)</a:t>
            </a:r>
            <a:br>
              <a:rPr lang="de-DE" altLang="de-DE" sz="1600" b="1" dirty="0" smtClean="0"/>
            </a:br>
            <a:endParaRPr lang="de-DE" altLang="de-DE" sz="1600" b="1" dirty="0" smtClean="0"/>
          </a:p>
          <a:p>
            <a:r>
              <a:rPr lang="de-DE" altLang="de-DE" sz="1600" b="1" dirty="0" smtClean="0"/>
              <a:t>…. soll geringer sein als 10 µ</a:t>
            </a:r>
            <a:r>
              <a:rPr lang="de-DE" altLang="de-DE" sz="1600" b="1" dirty="0" err="1" smtClean="0"/>
              <a:t>Sv</a:t>
            </a:r>
            <a:r>
              <a:rPr lang="de-DE" altLang="de-DE" sz="1600" b="1" dirty="0" smtClean="0"/>
              <a:t>/a. </a:t>
            </a:r>
          </a:p>
          <a:p>
            <a:r>
              <a:rPr lang="de-DE" altLang="de-DE" sz="1600" dirty="0" smtClean="0">
                <a:solidFill>
                  <a:srgbClr val="002060"/>
                </a:solidFill>
              </a:rPr>
              <a:t>Kernpunkt: obwohl auch Niedrigstrahlung schädigt, wurde durch die Etablierung der „trivialen Dosis“ </a:t>
            </a:r>
            <a:r>
              <a:rPr lang="de-DE" altLang="de-DE" sz="1600" b="1" dirty="0" smtClean="0">
                <a:solidFill>
                  <a:srgbClr val="002060"/>
                </a:solidFill>
              </a:rPr>
              <a:t>ein Schwellenwert eingeführt, bei dem keine erforderliche Rechtfertigung der Freigabe erfolgen muss und das Minimierungsgebot umgangen wird. </a:t>
            </a:r>
          </a:p>
        </p:txBody>
      </p:sp>
      <p:sp>
        <p:nvSpPr>
          <p:cNvPr id="9220" name="Foliennummernplatzhalt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82C0A22-899E-4CBC-BF2B-A57E9C2D8DC5}" type="slidenum">
              <a:rPr lang="de-DE" altLang="de-DE" sz="1400" smtClean="0"/>
              <a:pPr eaLnBrk="1" hangingPunct="1">
                <a:spcBef>
                  <a:spcPct val="0"/>
                </a:spcBef>
                <a:buFontTx/>
                <a:buNone/>
              </a:pPr>
              <a:t>9</a:t>
            </a:fld>
            <a:endParaRPr lang="de-DE" altLang="de-DE"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0</TotalTime>
  <Words>2029</Words>
  <Application>Microsoft Office PowerPoint</Application>
  <PresentationFormat>Bildschirmpräsentation (4:3)</PresentationFormat>
  <Paragraphs>237</Paragraphs>
  <Slides>24</Slides>
  <Notes>0</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Standarddesign</vt:lpstr>
      <vt:lpstr>Kritik und Alternativen zur Freigabe radioaktiver Stoffe beim AKW-Rückbau  Kritik der Freigaberegelung Forderungen zum Strahlenschutzgesetz Anforderungen in Genehmigungsverfahren   Vortrag beim Fachgespräch  „AKW-Rückbau – Mammutaufgabe und Konfliktherd“  von Bündnis 90 /Die Grünen 7. November 2016, Berlin </vt:lpstr>
      <vt:lpstr>Strahlenschutz – Vorsorge vor Schäden oder Bereitstellung von Grenzwerten für Tätigkeiten?</vt:lpstr>
      <vt:lpstr>Entwicklung der Strahlenschutzkonzepte und Grenzwerte der ICRP</vt:lpstr>
      <vt:lpstr>Die Strahlenschutz“philosophie“ der ICRP</vt:lpstr>
      <vt:lpstr>Das „System“ der  Freigabe von radioaktiven Materialien</vt:lpstr>
      <vt:lpstr>Freigaberegelung Grundlagen </vt:lpstr>
      <vt:lpstr>Freigaberegelung – Konzept </vt:lpstr>
      <vt:lpstr>Grenzwerte zur Freigabe nach Strahlenschutzverordung  aber wie wurden diese abgeleitet???</vt:lpstr>
      <vt:lpstr>Das „10 µSv-Konzept“</vt:lpstr>
      <vt:lpstr>Strahlenschutz Risikofaktor</vt:lpstr>
      <vt:lpstr>Strahlenschutz Dosiseffektivitätsfaktor</vt:lpstr>
      <vt:lpstr>Dosisfaktoren – vom Becquerel zum Sievert</vt:lpstr>
      <vt:lpstr>Transferfaktoren </vt:lpstr>
      <vt:lpstr>Rundungsfaktoren </vt:lpstr>
      <vt:lpstr>Modellannahmen nicht konservativ</vt:lpstr>
      <vt:lpstr>Mengenannahmen  </vt:lpstr>
      <vt:lpstr>Studie „StSch 4279“</vt:lpstr>
      <vt:lpstr>Woher kommen die Grenzwerte zur Freigabe nach Strahlenschutzverordnung  ?  </vt:lpstr>
      <vt:lpstr>Freigabekonzept und – praxis nicht haltbar </vt:lpstr>
      <vt:lpstr>BUND : Freigaberegelung wird abgelehnt 1 </vt:lpstr>
      <vt:lpstr>BUND : Freigaberegelung wird abgelehnt 2 </vt:lpstr>
      <vt:lpstr>Kernforderungen des BUND zum Strahlenschutzgesetz</vt:lpstr>
      <vt:lpstr>Kernforderungen BUND + 50 Organisationen </vt:lpstr>
      <vt:lpstr>    </vt:lpstr>
    </vt:vector>
  </TitlesOfParts>
  <Company>Stadt Frankfurt am Main - Umweltamt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dangerous and not needed</dc:title>
  <dc:creator>Dr. Werner Neumann</dc:creator>
  <cp:lastModifiedBy>Neumann</cp:lastModifiedBy>
  <cp:revision>211</cp:revision>
  <cp:lastPrinted>2016-11-02T14:44:08Z</cp:lastPrinted>
  <dcterms:created xsi:type="dcterms:W3CDTF">2009-05-03T17:35:25Z</dcterms:created>
  <dcterms:modified xsi:type="dcterms:W3CDTF">2016-11-04T11:27:43Z</dcterms:modified>
</cp:coreProperties>
</file>